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25"/>
  </p:notesMasterIdLst>
  <p:handoutMasterIdLst>
    <p:handoutMasterId r:id="rId26"/>
  </p:handoutMasterIdLst>
  <p:sldIdLst>
    <p:sldId id="256" r:id="rId3"/>
    <p:sldId id="291" r:id="rId4"/>
    <p:sldId id="293" r:id="rId5"/>
    <p:sldId id="259" r:id="rId6"/>
    <p:sldId id="257" r:id="rId7"/>
    <p:sldId id="335" r:id="rId8"/>
    <p:sldId id="317" r:id="rId9"/>
    <p:sldId id="258" r:id="rId10"/>
    <p:sldId id="318" r:id="rId11"/>
    <p:sldId id="319" r:id="rId12"/>
    <p:sldId id="263" r:id="rId13"/>
    <p:sldId id="330" r:id="rId14"/>
    <p:sldId id="331" r:id="rId15"/>
    <p:sldId id="320" r:id="rId16"/>
    <p:sldId id="321" r:id="rId17"/>
    <p:sldId id="322" r:id="rId18"/>
    <p:sldId id="323" r:id="rId19"/>
    <p:sldId id="324" r:id="rId20"/>
    <p:sldId id="333" r:id="rId21"/>
    <p:sldId id="264" r:id="rId22"/>
    <p:sldId id="334" r:id="rId23"/>
    <p:sldId id="314" r:id="rId2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D97"/>
    <a:srgbClr val="EBA2A9"/>
    <a:srgbClr val="F0B5B9"/>
    <a:srgbClr val="F4E2A7"/>
    <a:srgbClr val="B3995F"/>
    <a:srgbClr val="F0AFB2"/>
    <a:srgbClr val="E38D9B"/>
    <a:srgbClr val="D24960"/>
    <a:srgbClr val="A12C3A"/>
    <a:srgbClr val="FC4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8" autoAdjust="0"/>
    <p:restoredTop sz="94104" autoAdjust="0"/>
  </p:normalViewPr>
  <p:slideViewPr>
    <p:cSldViewPr snapToGrid="0">
      <p:cViewPr varScale="1">
        <p:scale>
          <a:sx n="95" d="100"/>
          <a:sy n="95" d="100"/>
        </p:scale>
        <p:origin x="14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 dirty="0">
              <a:latin typeface="字魂216号-文艺先锋体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字魂105号-简雅黑" panose="00000500000000000000" charset="-122"/>
              </a:rPr>
              <a:t>2025/4/17</a:t>
            </a:fld>
            <a:endParaRPr lang="zh-CN" altLang="en-US" dirty="0">
              <a:latin typeface="字魂105号-简雅黑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 dirty="0">
              <a:latin typeface="字魂216号-文艺先锋体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字魂105号-简雅黑" panose="00000500000000000000" charset="-122"/>
              </a:rPr>
              <a:t>‹#›</a:t>
            </a:fld>
            <a:endParaRPr lang="zh-CN" altLang="en-US" dirty="0">
              <a:latin typeface="字魂105号-简雅黑" panose="00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2025/4/17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68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778C7-9480-7DAE-FC3F-1BF1285AE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E3FBEB-949E-199F-7C64-6F0747C598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C99EB1-6805-9136-B188-0E00A7048D3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804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8499E-3027-8D90-CDB3-569FC940B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CF3CC8-5018-8D3F-CBAB-4DF821956E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492A8F-5BF0-01B1-6142-06CDC649794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09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E8A7-BA53-E847-08CE-6C54404C0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6A9BA2-947E-2D2C-2581-0C5D95CFAD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B95E42-096B-01F6-0EC7-6CB236C4E6A4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859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ppt.com/moban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1651940" y="-31927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PPT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模板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/Users/bawei/Desktop/1.png1"/>
          <p:cNvPicPr>
            <a:picLocks noChangeAspect="1"/>
          </p:cNvPicPr>
          <p:nvPr userDrawn="1"/>
        </p:nvPicPr>
        <p:blipFill>
          <a:blip r:embed="rId4" cstate="email">
            <a:lum bright="-6000" contras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27097" y="0"/>
            <a:ext cx="8764905" cy="6884670"/>
          </a:xfrm>
          <a:prstGeom prst="rect">
            <a:avLst/>
          </a:prstGeom>
        </p:spPr>
      </p:pic>
      <p:pic>
        <p:nvPicPr>
          <p:cNvPr id="17" name="图片 16" descr="/Users/bawei/Desktop/23.png23"/>
          <p:cNvPicPr>
            <a:picLocks noChangeAspect="1"/>
          </p:cNvPicPr>
          <p:nvPr userDrawn="1"/>
        </p:nvPicPr>
        <p:blipFill>
          <a:blip r:embed="rId5" cstate="email">
            <a:lum bright="-6000" contras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-14605"/>
            <a:ext cx="8166100" cy="68992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76860" y="213995"/>
            <a:ext cx="11637645" cy="6430010"/>
          </a:xfrm>
          <a:prstGeom prst="roundRect">
            <a:avLst>
              <a:gd name="adj" fmla="val 6033"/>
            </a:avLst>
          </a:prstGeom>
          <a:solidFill>
            <a:schemeClr val="bg1"/>
          </a:solidFill>
          <a:ln>
            <a:solidFill>
              <a:srgbClr val="E68D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2025/4/17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7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2025/4/17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97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96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75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07975" y="1177925"/>
            <a:ext cx="11578591" cy="4502150"/>
            <a:chOff x="485" y="1909"/>
            <a:chExt cx="18234" cy="7090"/>
          </a:xfrm>
        </p:grpSpPr>
        <p:sp>
          <p:nvSpPr>
            <p:cNvPr id="21" name="矩形 20"/>
            <p:cNvSpPr/>
            <p:nvPr/>
          </p:nvSpPr>
          <p:spPr>
            <a:xfrm>
              <a:off x="3305" y="1909"/>
              <a:ext cx="12593" cy="7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516" y="2155"/>
              <a:ext cx="12172" cy="65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15" h="7400">
                  <a:moveTo>
                    <a:pt x="163" y="155"/>
                  </a:moveTo>
                  <a:lnTo>
                    <a:pt x="12756" y="155"/>
                  </a:lnTo>
                  <a:lnTo>
                    <a:pt x="12756" y="7245"/>
                  </a:lnTo>
                  <a:lnTo>
                    <a:pt x="163" y="7245"/>
                  </a:lnTo>
                  <a:lnTo>
                    <a:pt x="163" y="155"/>
                  </a:lnTo>
                  <a:close/>
                  <a:moveTo>
                    <a:pt x="0" y="0"/>
                  </a:moveTo>
                  <a:lnTo>
                    <a:pt x="12915" y="0"/>
                  </a:lnTo>
                  <a:lnTo>
                    <a:pt x="12915" y="7400"/>
                  </a:lnTo>
                  <a:lnTo>
                    <a:pt x="0" y="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5" y="1909"/>
              <a:ext cx="2820" cy="70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15899" y="1909"/>
              <a:ext cx="2820" cy="709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矩形 24"/>
          <p:cNvSpPr/>
          <p:nvPr/>
        </p:nvSpPr>
        <p:spPr>
          <a:xfrm>
            <a:off x="3143515" y="2131061"/>
            <a:ext cx="5907515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7200" dirty="0">
                <a:ln w="0">
                  <a:noFill/>
                </a:ln>
                <a:blipFill>
                  <a:blip r:embed="rId7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Web</a:t>
            </a:r>
            <a:r>
              <a:rPr lang="zh-CN" altLang="en-US" sz="7200" dirty="0">
                <a:ln w="0">
                  <a:noFill/>
                </a:ln>
                <a:blipFill>
                  <a:blip r:embed="rId7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项目汇报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5010151" y="4788535"/>
            <a:ext cx="2174240" cy="407670"/>
          </a:xfrm>
          <a:prstGeom prst="roundRect">
            <a:avLst>
              <a:gd name="adj" fmla="val 50000"/>
            </a:avLst>
          </a:prstGeom>
          <a:solidFill>
            <a:srgbClr val="E68D97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/>
                <a:ea typeface="微软雅黑"/>
                <a:sym typeface="Arial"/>
              </a:rPr>
              <a:t>汇报</a:t>
            </a:r>
            <a:r>
              <a:rPr lang="zh-CN" altLang="en-US">
                <a:latin typeface="Arial"/>
                <a:ea typeface="微软雅黑"/>
                <a:sym typeface="Arial"/>
              </a:rPr>
              <a:t>人：高乐恬</a:t>
            </a:r>
            <a:endParaRPr lang="zh-CN" altLang="en-US" dirty="0">
              <a:latin typeface="Arial"/>
              <a:ea typeface="微软雅黑"/>
              <a:sym typeface="Arial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3266441" y="3604260"/>
            <a:ext cx="5661025" cy="0"/>
          </a:xfrm>
          <a:prstGeom prst="line">
            <a:avLst/>
          </a:prstGeom>
          <a:ln w="69850" cap="rnd">
            <a:gradFill>
              <a:gsLst>
                <a:gs pos="0">
                  <a:srgbClr val="EBA2A9">
                    <a:alpha val="12000"/>
                  </a:srgbClr>
                </a:gs>
                <a:gs pos="50000">
                  <a:srgbClr val="E68D97"/>
                </a:gs>
                <a:gs pos="100000">
                  <a:srgbClr val="EBA2A9">
                    <a:alpha val="34000"/>
                  </a:srgbClr>
                </a:gs>
              </a:gsLst>
              <a:lin ang="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F7B9E-3AB4-8DC5-8C5E-8153894D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0FBE9AA5-2BBA-5C15-E0D6-C62FC401A5DE}"/>
              </a:ext>
            </a:extLst>
          </p:cNvPr>
          <p:cNvGrpSpPr/>
          <p:nvPr/>
        </p:nvGrpSpPr>
        <p:grpSpPr>
          <a:xfrm>
            <a:off x="306704" y="1177925"/>
            <a:ext cx="11578591" cy="4502150"/>
            <a:chOff x="485" y="1909"/>
            <a:chExt cx="18234" cy="709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EFEAD9D-3C33-BC3A-CA73-8C565FFDA1E9}"/>
                </a:ext>
              </a:extLst>
            </p:cNvPr>
            <p:cNvSpPr/>
            <p:nvPr/>
          </p:nvSpPr>
          <p:spPr>
            <a:xfrm>
              <a:off x="3305" y="1909"/>
              <a:ext cx="12593" cy="7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任意多边形 17">
              <a:extLst>
                <a:ext uri="{FF2B5EF4-FFF2-40B4-BE49-F238E27FC236}">
                  <a16:creationId xmlns:a16="http://schemas.microsoft.com/office/drawing/2014/main" id="{464248CC-1FEA-675C-656F-7AF4E181E1F4}"/>
                </a:ext>
              </a:extLst>
            </p:cNvPr>
            <p:cNvSpPr/>
            <p:nvPr/>
          </p:nvSpPr>
          <p:spPr>
            <a:xfrm>
              <a:off x="3516" y="2155"/>
              <a:ext cx="12172" cy="65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15" h="7400">
                  <a:moveTo>
                    <a:pt x="163" y="155"/>
                  </a:moveTo>
                  <a:lnTo>
                    <a:pt x="12756" y="155"/>
                  </a:lnTo>
                  <a:lnTo>
                    <a:pt x="12756" y="7245"/>
                  </a:lnTo>
                  <a:lnTo>
                    <a:pt x="163" y="7245"/>
                  </a:lnTo>
                  <a:lnTo>
                    <a:pt x="163" y="155"/>
                  </a:lnTo>
                  <a:close/>
                  <a:moveTo>
                    <a:pt x="0" y="0"/>
                  </a:moveTo>
                  <a:lnTo>
                    <a:pt x="12915" y="0"/>
                  </a:lnTo>
                  <a:lnTo>
                    <a:pt x="12915" y="7400"/>
                  </a:lnTo>
                  <a:lnTo>
                    <a:pt x="0" y="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04B82D41-4D2E-A0A4-438B-092D9C468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5" y="1909"/>
              <a:ext cx="2820" cy="70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BFD5A269-4D7C-EFEB-1099-9EEB8A0A3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15899" y="1909"/>
              <a:ext cx="2820" cy="709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5EED30E9-7150-056B-51AA-9161584F0F5F}"/>
              </a:ext>
            </a:extLst>
          </p:cNvPr>
          <p:cNvSpPr/>
          <p:nvPr/>
        </p:nvSpPr>
        <p:spPr>
          <a:xfrm>
            <a:off x="3128497" y="2813953"/>
            <a:ext cx="5907515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7200" dirty="0">
                <a:ln w="15875">
                  <a:noFill/>
                </a:ln>
                <a:blipFill>
                  <a:blip r:embed="rId6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Web</a:t>
            </a:r>
            <a:r>
              <a:rPr lang="zh-CN" altLang="en-US" sz="7200" dirty="0">
                <a:ln w="15875">
                  <a:noFill/>
                </a:ln>
                <a:blipFill>
                  <a:blip r:embed="rId6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应用建模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692C386-12D0-E2BD-4C60-11C1EDD8DAD1}"/>
              </a:ext>
            </a:extLst>
          </p:cNvPr>
          <p:cNvSpPr txBox="1"/>
          <p:nvPr/>
        </p:nvSpPr>
        <p:spPr>
          <a:xfrm>
            <a:off x="5335271" y="1774827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E68D97"/>
                </a:solidFill>
                <a:latin typeface="Arial"/>
                <a:ea typeface="微软雅黑"/>
                <a:sym typeface="Arial"/>
              </a:rPr>
              <a:t>task4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CA1D0ED-1756-7F20-11CB-8FE61D09B724}"/>
              </a:ext>
            </a:extLst>
          </p:cNvPr>
          <p:cNvCxnSpPr/>
          <p:nvPr/>
        </p:nvCxnSpPr>
        <p:spPr>
          <a:xfrm>
            <a:off x="3265806" y="3968115"/>
            <a:ext cx="5661025" cy="0"/>
          </a:xfrm>
          <a:prstGeom prst="line">
            <a:avLst/>
          </a:prstGeom>
          <a:ln w="69850" cap="rnd">
            <a:gradFill>
              <a:gsLst>
                <a:gs pos="0">
                  <a:srgbClr val="EBA2A9">
                    <a:alpha val="12000"/>
                  </a:srgbClr>
                </a:gs>
                <a:gs pos="50000">
                  <a:srgbClr val="E68D97"/>
                </a:gs>
                <a:gs pos="100000">
                  <a:srgbClr val="EBA2A9">
                    <a:alpha val="34000"/>
                  </a:srgbClr>
                </a:gs>
              </a:gsLst>
              <a:lin ang="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0136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89487" y="268605"/>
            <a:ext cx="2152650" cy="1200150"/>
            <a:chOff x="329" y="46"/>
            <a:chExt cx="3390" cy="1890"/>
          </a:xfrm>
        </p:grpSpPr>
        <p:sp>
          <p:nvSpPr>
            <p:cNvPr id="13" name="椭圆 12"/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0" y="46"/>
              <a:ext cx="3199" cy="18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用例图</a:t>
              </a:r>
              <a:endParaRPr lang="en-US" altLang="zh-CN" sz="3600" dirty="0">
                <a:ln w="15875">
                  <a:noFill/>
                </a:ln>
                <a:solidFill>
                  <a:srgbClr val="E68D97"/>
                </a:solidFill>
                <a:latin typeface="字体家AI造字剑客" pitchFamily="66" charset="-122"/>
                <a:ea typeface="字体家AI造字剑客" pitchFamily="66" charset="-122"/>
                <a:sym typeface="Arial"/>
              </a:endParaRPr>
            </a:p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（静态）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4C1D946-A8DF-DAF6-6C14-AE929AD44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948" y="489585"/>
            <a:ext cx="4457542" cy="57476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5D5B7-3F50-F42C-36B4-82CD4144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0F145A3D-254D-8739-4CBC-4317A3028862}"/>
              </a:ext>
            </a:extLst>
          </p:cNvPr>
          <p:cNvGrpSpPr/>
          <p:nvPr/>
        </p:nvGrpSpPr>
        <p:grpSpPr>
          <a:xfrm>
            <a:off x="477520" y="287655"/>
            <a:ext cx="2375535" cy="646430"/>
            <a:chOff x="329" y="76"/>
            <a:chExt cx="3741" cy="101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38A3D47-662B-5628-095D-2238E932613C}"/>
                </a:ext>
              </a:extLst>
            </p:cNvPr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A117D90-48C9-5E8D-88A1-761D8EA638E5}"/>
                </a:ext>
              </a:extLst>
            </p:cNvPr>
            <p:cNvSpPr/>
            <p:nvPr/>
          </p:nvSpPr>
          <p:spPr>
            <a:xfrm>
              <a:off x="871" y="76"/>
              <a:ext cx="3199" cy="10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内容建模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AA936B1-D017-CAC7-CB33-E3F1F07D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37" y="1049421"/>
            <a:ext cx="9652350" cy="514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8460-DA30-44F3-C99E-5BBA4F92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CDE0914-96A0-1285-8234-EF739D108EAC}"/>
              </a:ext>
            </a:extLst>
          </p:cNvPr>
          <p:cNvGrpSpPr/>
          <p:nvPr/>
        </p:nvGrpSpPr>
        <p:grpSpPr>
          <a:xfrm>
            <a:off x="477520" y="271780"/>
            <a:ext cx="2735580" cy="646430"/>
            <a:chOff x="329" y="51"/>
            <a:chExt cx="4308" cy="101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F89A020-049C-0D65-0211-6084BD2B5C37}"/>
                </a:ext>
              </a:extLst>
            </p:cNvPr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4B65D4D-8E4D-1FA2-258A-9B21CC8DE21C}"/>
                </a:ext>
              </a:extLst>
            </p:cNvPr>
            <p:cNvSpPr/>
            <p:nvPr/>
          </p:nvSpPr>
          <p:spPr>
            <a:xfrm>
              <a:off x="711" y="51"/>
              <a:ext cx="3926" cy="10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超文本建模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32FB5EF-0B91-9D5D-9D08-7D10C1C38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16" y="927100"/>
            <a:ext cx="9128567" cy="533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7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3E5B2-934F-5D4B-B2BF-1C9401DA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B66E9E22-BBC0-34E2-5983-005ADFEB01AE}"/>
              </a:ext>
            </a:extLst>
          </p:cNvPr>
          <p:cNvGrpSpPr/>
          <p:nvPr/>
        </p:nvGrpSpPr>
        <p:grpSpPr>
          <a:xfrm>
            <a:off x="477520" y="276860"/>
            <a:ext cx="2000250" cy="1200150"/>
            <a:chOff x="329" y="59"/>
            <a:chExt cx="3150" cy="189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E1E0A52-4BAE-A98C-885D-CC83719725D6}"/>
                </a:ext>
              </a:extLst>
            </p:cNvPr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E7EECF8-F514-D00D-E649-15BAF5149634}"/>
                </a:ext>
              </a:extLst>
            </p:cNvPr>
            <p:cNvSpPr/>
            <p:nvPr/>
          </p:nvSpPr>
          <p:spPr>
            <a:xfrm>
              <a:off x="1007" y="59"/>
              <a:ext cx="2472" cy="18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适应性</a:t>
              </a:r>
              <a:endParaRPr lang="en-US" altLang="zh-CN" sz="3600" dirty="0">
                <a:ln w="15875">
                  <a:noFill/>
                </a:ln>
                <a:solidFill>
                  <a:srgbClr val="E68D97"/>
                </a:solidFill>
                <a:latin typeface="字体家AI造字剑客" pitchFamily="66" charset="-122"/>
                <a:ea typeface="字体家AI造字剑客" pitchFamily="66" charset="-122"/>
                <a:sym typeface="Arial"/>
              </a:endParaRPr>
            </a:p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建模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FAD2397-8ECC-46D5-F9A5-482AB82B4F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771" y="173997"/>
            <a:ext cx="4529759" cy="64074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5B44BC-9CDD-37CD-2E65-FB0DFC0AB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367" y="280668"/>
            <a:ext cx="4383404" cy="61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8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C6968-42D2-BC13-337F-BEEAE2B7E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8768D005-1706-9D91-BD01-9DFD9372EF01}"/>
              </a:ext>
            </a:extLst>
          </p:cNvPr>
          <p:cNvGrpSpPr/>
          <p:nvPr/>
        </p:nvGrpSpPr>
        <p:grpSpPr>
          <a:xfrm>
            <a:off x="477520" y="280670"/>
            <a:ext cx="2037080" cy="1200150"/>
            <a:chOff x="329" y="65"/>
            <a:chExt cx="3208" cy="189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A08FB00-EACD-EB8F-9B66-A7608DFBCF15}"/>
                </a:ext>
              </a:extLst>
            </p:cNvPr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905A1BD-B5FE-A5AD-95DE-4E2869AC7F9E}"/>
                </a:ext>
              </a:extLst>
            </p:cNvPr>
            <p:cNvSpPr/>
            <p:nvPr/>
          </p:nvSpPr>
          <p:spPr>
            <a:xfrm>
              <a:off x="1065" y="65"/>
              <a:ext cx="2472" cy="18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适应性</a:t>
              </a:r>
              <a:endParaRPr lang="en-US" altLang="zh-CN" sz="3600" dirty="0">
                <a:ln w="15875">
                  <a:noFill/>
                </a:ln>
                <a:solidFill>
                  <a:srgbClr val="E68D97"/>
                </a:solidFill>
                <a:latin typeface="字体家AI造字剑客" pitchFamily="66" charset="-122"/>
                <a:ea typeface="字体家AI造字剑客" pitchFamily="66" charset="-122"/>
                <a:sym typeface="Arial"/>
              </a:endParaRPr>
            </a:p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建模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AE044A3-7216-5B1F-4FC2-2CF102C6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63" y="383784"/>
            <a:ext cx="4310246" cy="60904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BBBF2C-408F-D536-ED54-2564E044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803" y="383784"/>
            <a:ext cx="4413887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7F8BA-0A73-A2D5-25D0-C8009CBBA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0BF419E-B439-572C-7B24-130495923895}"/>
              </a:ext>
            </a:extLst>
          </p:cNvPr>
          <p:cNvGrpSpPr/>
          <p:nvPr/>
        </p:nvGrpSpPr>
        <p:grpSpPr>
          <a:xfrm>
            <a:off x="477520" y="280670"/>
            <a:ext cx="2037715" cy="1200150"/>
            <a:chOff x="329" y="65"/>
            <a:chExt cx="3209" cy="189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A6797EE-8AE1-FE39-EE4B-A9138AF40C61}"/>
                </a:ext>
              </a:extLst>
            </p:cNvPr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CDF233A-0659-8E22-5FBF-F61C49CCAC7B}"/>
                </a:ext>
              </a:extLst>
            </p:cNvPr>
            <p:cNvSpPr/>
            <p:nvPr/>
          </p:nvSpPr>
          <p:spPr>
            <a:xfrm>
              <a:off x="1066" y="65"/>
              <a:ext cx="2472" cy="18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适应性</a:t>
              </a:r>
              <a:endParaRPr lang="en-US" altLang="zh-CN" sz="3600" dirty="0">
                <a:ln w="15875">
                  <a:noFill/>
                </a:ln>
                <a:solidFill>
                  <a:srgbClr val="E68D97"/>
                </a:solidFill>
                <a:latin typeface="字体家AI造字剑客" pitchFamily="66" charset="-122"/>
                <a:ea typeface="字体家AI造字剑客" pitchFamily="66" charset="-122"/>
                <a:sym typeface="Arial"/>
              </a:endParaRPr>
            </a:p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建模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FE5AFBB-97D1-3CFF-B7AA-305DD5EB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35" y="280670"/>
            <a:ext cx="4578493" cy="64684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B8FE84B-0E4B-D7C3-ABB4-7DB0A72E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728" y="408697"/>
            <a:ext cx="3950550" cy="62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5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290E5-B16D-52F0-3EA1-F7B681053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790978-FDCC-37B2-912D-1CC426D64C0A}"/>
              </a:ext>
            </a:extLst>
          </p:cNvPr>
          <p:cNvGrpSpPr/>
          <p:nvPr/>
        </p:nvGrpSpPr>
        <p:grpSpPr>
          <a:xfrm>
            <a:off x="477520" y="280670"/>
            <a:ext cx="2037080" cy="1200150"/>
            <a:chOff x="329" y="65"/>
            <a:chExt cx="3208" cy="189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65CD5E6-B880-E2CD-2F40-10CB6B2B3D41}"/>
                </a:ext>
              </a:extLst>
            </p:cNvPr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297E226-C3E2-DF8C-03E3-B440BBD60DC9}"/>
                </a:ext>
              </a:extLst>
            </p:cNvPr>
            <p:cNvSpPr/>
            <p:nvPr/>
          </p:nvSpPr>
          <p:spPr>
            <a:xfrm>
              <a:off x="1065" y="65"/>
              <a:ext cx="2472" cy="18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适应性</a:t>
              </a:r>
              <a:endParaRPr lang="en-US" altLang="zh-CN" sz="3600" dirty="0">
                <a:ln w="15875">
                  <a:noFill/>
                </a:ln>
                <a:solidFill>
                  <a:srgbClr val="E68D97"/>
                </a:solidFill>
                <a:latin typeface="字体家AI造字剑客" pitchFamily="66" charset="-122"/>
                <a:ea typeface="字体家AI造字剑客" pitchFamily="66" charset="-122"/>
                <a:sym typeface="Arial"/>
              </a:endParaRPr>
            </a:p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建模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F738D5A-697C-6312-30F8-95BCE46C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45" y="280670"/>
            <a:ext cx="3962743" cy="63038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E2A213-E4D5-16B0-4BD5-49AD0A79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988" y="280670"/>
            <a:ext cx="4017612" cy="640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5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44408-D2E6-6059-125F-41BE44294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DA988D17-1821-E269-9E89-15F5A3BFC524}"/>
              </a:ext>
            </a:extLst>
          </p:cNvPr>
          <p:cNvGrpSpPr/>
          <p:nvPr/>
        </p:nvGrpSpPr>
        <p:grpSpPr>
          <a:xfrm>
            <a:off x="477520" y="280670"/>
            <a:ext cx="2036445" cy="1200150"/>
            <a:chOff x="329" y="65"/>
            <a:chExt cx="3207" cy="189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ED7AF77-D0DE-CFA9-7DAC-CAB955B64C24}"/>
                </a:ext>
              </a:extLst>
            </p:cNvPr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02CE710-9BA3-DFBA-35AE-83EB914ED10E}"/>
                </a:ext>
              </a:extLst>
            </p:cNvPr>
            <p:cNvSpPr/>
            <p:nvPr/>
          </p:nvSpPr>
          <p:spPr>
            <a:xfrm>
              <a:off x="1064" y="65"/>
              <a:ext cx="2472" cy="189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适应性</a:t>
              </a:r>
              <a:endParaRPr lang="en-US" altLang="zh-CN" sz="3600" dirty="0">
                <a:ln w="15875">
                  <a:noFill/>
                </a:ln>
                <a:solidFill>
                  <a:srgbClr val="E68D97"/>
                </a:solidFill>
                <a:latin typeface="字体家AI造字剑客" pitchFamily="66" charset="-122"/>
                <a:ea typeface="字体家AI造字剑客" pitchFamily="66" charset="-122"/>
                <a:sym typeface="Arial"/>
              </a:endParaRPr>
            </a:p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建模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9543A55-EDEB-217D-1331-E3CCBD8D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397" y="280670"/>
            <a:ext cx="3901778" cy="61696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85E180-B2C0-879B-AFF8-2091E98E7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962" y="274574"/>
            <a:ext cx="4084674" cy="617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7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F5509-0F98-2D17-B060-8974352D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DCB7A6DE-45B4-18AC-6F5D-DA947957B9AD}"/>
              </a:ext>
            </a:extLst>
          </p:cNvPr>
          <p:cNvGrpSpPr/>
          <p:nvPr/>
        </p:nvGrpSpPr>
        <p:grpSpPr>
          <a:xfrm>
            <a:off x="306704" y="1177925"/>
            <a:ext cx="11578591" cy="4502150"/>
            <a:chOff x="485" y="1909"/>
            <a:chExt cx="18234" cy="709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876224F-CCCA-8459-02E9-DBE136E27796}"/>
                </a:ext>
              </a:extLst>
            </p:cNvPr>
            <p:cNvSpPr/>
            <p:nvPr/>
          </p:nvSpPr>
          <p:spPr>
            <a:xfrm>
              <a:off x="3305" y="1909"/>
              <a:ext cx="12593" cy="7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任意多边形 17">
              <a:extLst>
                <a:ext uri="{FF2B5EF4-FFF2-40B4-BE49-F238E27FC236}">
                  <a16:creationId xmlns:a16="http://schemas.microsoft.com/office/drawing/2014/main" id="{778FD7C8-723D-5EFC-2D36-0DD59E809254}"/>
                </a:ext>
              </a:extLst>
            </p:cNvPr>
            <p:cNvSpPr/>
            <p:nvPr/>
          </p:nvSpPr>
          <p:spPr>
            <a:xfrm>
              <a:off x="3516" y="2155"/>
              <a:ext cx="12172" cy="65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15" h="7400">
                  <a:moveTo>
                    <a:pt x="163" y="155"/>
                  </a:moveTo>
                  <a:lnTo>
                    <a:pt x="12756" y="155"/>
                  </a:lnTo>
                  <a:lnTo>
                    <a:pt x="12756" y="7245"/>
                  </a:lnTo>
                  <a:lnTo>
                    <a:pt x="163" y="7245"/>
                  </a:lnTo>
                  <a:lnTo>
                    <a:pt x="163" y="155"/>
                  </a:lnTo>
                  <a:close/>
                  <a:moveTo>
                    <a:pt x="0" y="0"/>
                  </a:moveTo>
                  <a:lnTo>
                    <a:pt x="12915" y="0"/>
                  </a:lnTo>
                  <a:lnTo>
                    <a:pt x="12915" y="7400"/>
                  </a:lnTo>
                  <a:lnTo>
                    <a:pt x="0" y="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41A7C827-1F59-D892-4EDE-24C5E4A44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5" y="1909"/>
              <a:ext cx="2820" cy="70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4D52661-CB05-40ED-CE88-3DC5E4E23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15899" y="1909"/>
              <a:ext cx="2820" cy="709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57E8793-EE91-8A37-5A9A-AF016A2C186C}"/>
              </a:ext>
            </a:extLst>
          </p:cNvPr>
          <p:cNvSpPr/>
          <p:nvPr/>
        </p:nvSpPr>
        <p:spPr>
          <a:xfrm>
            <a:off x="2205171" y="2813953"/>
            <a:ext cx="7754174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7200" dirty="0">
                <a:ln w="15875">
                  <a:noFill/>
                </a:ln>
                <a:blipFill>
                  <a:blip r:embed="rId6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Web</a:t>
            </a:r>
            <a:r>
              <a:rPr lang="zh-CN" altLang="en-US" sz="7200" dirty="0">
                <a:ln w="15875">
                  <a:noFill/>
                </a:ln>
                <a:blipFill>
                  <a:blip r:embed="rId6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应用架构设计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BFCE2FD-B295-03AF-46EB-CE8CE4CBABE0}"/>
              </a:ext>
            </a:extLst>
          </p:cNvPr>
          <p:cNvSpPr txBox="1"/>
          <p:nvPr/>
        </p:nvSpPr>
        <p:spPr>
          <a:xfrm>
            <a:off x="5335271" y="1774827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E68D97"/>
                </a:solidFill>
                <a:latin typeface="Arial"/>
                <a:ea typeface="微软雅黑"/>
                <a:sym typeface="Arial"/>
              </a:rPr>
              <a:t>task5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6D30040-7482-0751-984D-7FCAAEBB9479}"/>
              </a:ext>
            </a:extLst>
          </p:cNvPr>
          <p:cNvCxnSpPr/>
          <p:nvPr/>
        </p:nvCxnSpPr>
        <p:spPr>
          <a:xfrm>
            <a:off x="3265806" y="3968115"/>
            <a:ext cx="5661025" cy="0"/>
          </a:xfrm>
          <a:prstGeom prst="line">
            <a:avLst/>
          </a:prstGeom>
          <a:ln w="69850" cap="rnd">
            <a:gradFill>
              <a:gsLst>
                <a:gs pos="0">
                  <a:srgbClr val="EBA2A9">
                    <a:alpha val="12000"/>
                  </a:srgbClr>
                </a:gs>
                <a:gs pos="50000">
                  <a:srgbClr val="E68D97"/>
                </a:gs>
                <a:gs pos="100000">
                  <a:srgbClr val="EBA2A9">
                    <a:alpha val="34000"/>
                  </a:srgbClr>
                </a:gs>
              </a:gsLst>
              <a:lin ang="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414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07975" y="1177925"/>
            <a:ext cx="11578591" cy="4502150"/>
            <a:chOff x="485" y="1909"/>
            <a:chExt cx="18234" cy="7090"/>
          </a:xfrm>
        </p:grpSpPr>
        <p:sp>
          <p:nvSpPr>
            <p:cNvPr id="21" name="矩形 20"/>
            <p:cNvSpPr/>
            <p:nvPr/>
          </p:nvSpPr>
          <p:spPr>
            <a:xfrm>
              <a:off x="3305" y="1909"/>
              <a:ext cx="12593" cy="7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516" y="2155"/>
              <a:ext cx="12172" cy="65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15" h="7400">
                  <a:moveTo>
                    <a:pt x="163" y="155"/>
                  </a:moveTo>
                  <a:lnTo>
                    <a:pt x="12756" y="155"/>
                  </a:lnTo>
                  <a:lnTo>
                    <a:pt x="12756" y="7245"/>
                  </a:lnTo>
                  <a:lnTo>
                    <a:pt x="163" y="7245"/>
                  </a:lnTo>
                  <a:lnTo>
                    <a:pt x="163" y="155"/>
                  </a:lnTo>
                  <a:close/>
                  <a:moveTo>
                    <a:pt x="0" y="0"/>
                  </a:moveTo>
                  <a:lnTo>
                    <a:pt x="12915" y="0"/>
                  </a:lnTo>
                  <a:lnTo>
                    <a:pt x="12915" y="7400"/>
                  </a:lnTo>
                  <a:lnTo>
                    <a:pt x="0" y="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blipFill>
                  <a:blip r:embed="rId6"/>
                  <a:stretch>
                    <a:fillRect/>
                  </a:stretch>
                </a:blipFill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5" y="1909"/>
              <a:ext cx="2820" cy="70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15899" y="1909"/>
              <a:ext cx="2820" cy="709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4" name="文本框 43"/>
          <p:cNvSpPr txBox="1"/>
          <p:nvPr/>
        </p:nvSpPr>
        <p:spPr>
          <a:xfrm>
            <a:off x="3796031" y="3248661"/>
            <a:ext cx="208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字体家AI造字剑客" pitchFamily="66" charset="-122"/>
                <a:ea typeface="字体家AI造字剑客" pitchFamily="66" charset="-122"/>
                <a:sym typeface="Arial"/>
              </a:rPr>
              <a:t>task2</a:t>
            </a:r>
            <a:endParaRPr lang="zh-CN" altLang="en-US" sz="3600" dirty="0">
              <a:latin typeface="字体家AI造字剑客" pitchFamily="66" charset="-122"/>
              <a:ea typeface="字体家AI造字剑客" pitchFamily="66" charset="-122"/>
              <a:sym typeface="Arial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547109" y="3457575"/>
            <a:ext cx="242571" cy="242570"/>
          </a:xfrm>
          <a:prstGeom prst="ellipse">
            <a:avLst/>
          </a:prstGeom>
          <a:solidFill>
            <a:srgbClr val="E68D97"/>
          </a:solidFill>
          <a:ln>
            <a:noFill/>
          </a:ln>
          <a:effectLst>
            <a:glow rad="330200">
              <a:srgbClr val="E68D97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体家AI造字剑客" pitchFamily="66" charset="-122"/>
              <a:ea typeface="字体家AI造字剑客" pitchFamily="66" charset="-122"/>
              <a:sym typeface="Arial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42075" y="3241041"/>
            <a:ext cx="208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latin typeface="Arial"/>
                <a:ea typeface="微软雅黑"/>
              </a:defRPr>
            </a:lvl1pPr>
          </a:lstStyle>
          <a:p>
            <a:r>
              <a:rPr lang="en-US" altLang="zh-CN" b="0" dirty="0">
                <a:latin typeface="字体家AI造字剑客" pitchFamily="66" charset="-122"/>
                <a:ea typeface="字体家AI造字剑客" pitchFamily="66" charset="-122"/>
                <a:sym typeface="Arial"/>
              </a:rPr>
              <a:t>task3</a:t>
            </a:r>
            <a:endParaRPr lang="zh-CN" altLang="en-US" b="0" dirty="0">
              <a:latin typeface="字体家AI造字剑客" pitchFamily="66" charset="-122"/>
              <a:ea typeface="字体家AI造字剑客" pitchFamily="66" charset="-122"/>
              <a:sym typeface="Arial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193155" y="3449955"/>
            <a:ext cx="242571" cy="242570"/>
          </a:xfrm>
          <a:prstGeom prst="ellipse">
            <a:avLst/>
          </a:prstGeom>
          <a:solidFill>
            <a:srgbClr val="EBA2A9"/>
          </a:solidFill>
          <a:ln>
            <a:noFill/>
          </a:ln>
          <a:effectLst>
            <a:glow rad="330200">
              <a:srgbClr val="E68D97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体家AI造字剑客" pitchFamily="66" charset="-122"/>
              <a:ea typeface="字体家AI造字剑客" pitchFamily="66" charset="-122"/>
              <a:sym typeface="Arial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96031" y="4174491"/>
            <a:ext cx="208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latin typeface="Arial"/>
                <a:ea typeface="微软雅黑"/>
              </a:defRPr>
            </a:lvl1pPr>
          </a:lstStyle>
          <a:p>
            <a:r>
              <a:rPr lang="en-US" altLang="zh-CN" b="0" dirty="0">
                <a:latin typeface="字体家AI造字剑客" pitchFamily="66" charset="-122"/>
                <a:ea typeface="字体家AI造字剑客" pitchFamily="66" charset="-122"/>
                <a:sym typeface="Arial"/>
              </a:rPr>
              <a:t>task4</a:t>
            </a:r>
            <a:endParaRPr lang="zh-CN" altLang="en-US" b="0" dirty="0">
              <a:latin typeface="字体家AI造字剑客" pitchFamily="66" charset="-122"/>
              <a:ea typeface="字体家AI造字剑客" pitchFamily="66" charset="-122"/>
              <a:sym typeface="Arial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553460" y="4383405"/>
            <a:ext cx="242571" cy="242570"/>
          </a:xfrm>
          <a:prstGeom prst="ellipse">
            <a:avLst/>
          </a:prstGeom>
          <a:solidFill>
            <a:srgbClr val="EBA2A9"/>
          </a:solidFill>
          <a:ln>
            <a:noFill/>
          </a:ln>
          <a:effectLst>
            <a:glow rad="330200">
              <a:srgbClr val="E68D97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体家AI造字剑客" pitchFamily="66" charset="-122"/>
              <a:ea typeface="字体家AI造字剑客" pitchFamily="66" charset="-122"/>
              <a:sym typeface="Arial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48426" y="4166871"/>
            <a:ext cx="2085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latin typeface="Arial"/>
                <a:ea typeface="微软雅黑"/>
              </a:defRPr>
            </a:lvl1pPr>
          </a:lstStyle>
          <a:p>
            <a:r>
              <a:rPr lang="en-US" altLang="zh-CN" b="0" dirty="0">
                <a:latin typeface="字体家AI造字剑客" pitchFamily="66" charset="-122"/>
                <a:ea typeface="字体家AI造字剑客" pitchFamily="66" charset="-122"/>
                <a:sym typeface="Arial"/>
              </a:rPr>
              <a:t>task5</a:t>
            </a:r>
            <a:endParaRPr lang="zh-CN" altLang="en-US" b="0" dirty="0">
              <a:latin typeface="字体家AI造字剑客" pitchFamily="66" charset="-122"/>
              <a:ea typeface="字体家AI造字剑客" pitchFamily="66" charset="-122"/>
              <a:sym typeface="Arial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199505" y="4375785"/>
            <a:ext cx="242571" cy="242570"/>
          </a:xfrm>
          <a:prstGeom prst="ellipse">
            <a:avLst/>
          </a:prstGeom>
          <a:solidFill>
            <a:srgbClr val="E68D97"/>
          </a:solidFill>
          <a:ln>
            <a:noFill/>
          </a:ln>
          <a:effectLst>
            <a:glow rad="330200">
              <a:srgbClr val="E68D97">
                <a:alpha val="1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体家AI造字剑客" pitchFamily="66" charset="-122"/>
              <a:ea typeface="字体家AI造字剑客" pitchFamily="66" charset="-122"/>
              <a:sym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58554" y="1574166"/>
            <a:ext cx="1877437" cy="1107996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CN" altLang="en-US" sz="6600" dirty="0">
                <a:ln w="0">
                  <a:noFill/>
                </a:ln>
                <a:blipFill>
                  <a:blip r:embed="rId8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目录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266441" y="2787650"/>
            <a:ext cx="5661025" cy="0"/>
          </a:xfrm>
          <a:prstGeom prst="line">
            <a:avLst/>
          </a:prstGeom>
          <a:ln w="69850" cap="rnd">
            <a:gradFill>
              <a:gsLst>
                <a:gs pos="0">
                  <a:srgbClr val="EBA2A9">
                    <a:alpha val="12000"/>
                  </a:srgbClr>
                </a:gs>
                <a:gs pos="50000">
                  <a:srgbClr val="E68D97"/>
                </a:gs>
                <a:gs pos="100000">
                  <a:srgbClr val="EBA2A9">
                    <a:alpha val="34000"/>
                  </a:srgbClr>
                </a:gs>
              </a:gsLst>
              <a:lin ang="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3">
            <a:extLst>
              <a:ext uri="{FF2B5EF4-FFF2-40B4-BE49-F238E27FC236}">
                <a16:creationId xmlns:a16="http://schemas.microsoft.com/office/drawing/2014/main" id="{0E1C5434-DA25-B420-5682-E39DEFD708B8}"/>
              </a:ext>
            </a:extLst>
          </p:cNvPr>
          <p:cNvSpPr txBox="1"/>
          <p:nvPr/>
        </p:nvSpPr>
        <p:spPr>
          <a:xfrm>
            <a:off x="0" y="0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noFill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3" grpId="0" bldLvl="0" animBg="1"/>
      <p:bldP spid="15" grpId="0"/>
      <p:bldP spid="2" grpId="0" bldLvl="0" animBg="1"/>
      <p:bldP spid="3" grpId="0"/>
      <p:bldP spid="4" grpId="0" bldLvl="0" animBg="1"/>
      <p:bldP spid="19" grpId="0"/>
      <p:bldP spid="20" grpId="0" bldLvl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1609092" y="2005330"/>
            <a:ext cx="2094865" cy="3286760"/>
            <a:chOff x="778084" y="1038958"/>
            <a:chExt cx="1850186" cy="2900945"/>
          </a:xfrm>
          <a:solidFill>
            <a:srgbClr val="EBA2A9"/>
          </a:solidFill>
        </p:grpSpPr>
        <p:sp>
          <p:nvSpPr>
            <p:cNvPr id="33" name="圆角矩形 32"/>
            <p:cNvSpPr/>
            <p:nvPr/>
          </p:nvSpPr>
          <p:spPr>
            <a:xfrm>
              <a:off x="887052" y="1038958"/>
              <a:ext cx="1632254" cy="1502650"/>
            </a:xfrm>
            <a:prstGeom prst="roundRect">
              <a:avLst>
                <a:gd name="adj" fmla="val 9350"/>
              </a:avLst>
            </a:prstGeom>
            <a:grpFill/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78084" y="1947913"/>
              <a:ext cx="1850186" cy="1991990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rgbClr val="E68D97"/>
            </a:solidFill>
            <a:ln w="25400">
              <a:solidFill>
                <a:srgbClr val="EBA2A9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1403141" y="1647875"/>
              <a:ext cx="600075" cy="600075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文本框 11"/>
            <p:cNvSpPr txBox="1"/>
            <p:nvPr/>
          </p:nvSpPr>
          <p:spPr>
            <a:xfrm>
              <a:off x="887050" y="1249155"/>
              <a:ext cx="1632254" cy="509341"/>
            </a:xfrm>
            <a:prstGeom prst="rect">
              <a:avLst/>
            </a:prstGeom>
            <a:grp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33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客户端层</a:t>
              </a:r>
              <a:endParaRPr lang="en-US" altLang="zh-HK" sz="3300" dirty="0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7" name="文本框 64"/>
            <p:cNvSpPr txBox="1"/>
            <p:nvPr/>
          </p:nvSpPr>
          <p:spPr>
            <a:xfrm>
              <a:off x="1148007" y="2434566"/>
              <a:ext cx="1110344" cy="82173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电脑</a:t>
              </a:r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  <a:p>
              <a:pPr algn="ctr"/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手机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43986" y="2005330"/>
            <a:ext cx="2094865" cy="3286760"/>
            <a:chOff x="2690633" y="1038958"/>
            <a:chExt cx="1850186" cy="2900945"/>
          </a:xfrm>
          <a:solidFill>
            <a:srgbClr val="E68D97"/>
          </a:solidFill>
        </p:grpSpPr>
        <p:sp>
          <p:nvSpPr>
            <p:cNvPr id="40" name="圆角矩形 39"/>
            <p:cNvSpPr/>
            <p:nvPr/>
          </p:nvSpPr>
          <p:spPr>
            <a:xfrm>
              <a:off x="2799601" y="1038958"/>
              <a:ext cx="1632254" cy="1502651"/>
            </a:xfrm>
            <a:prstGeom prst="roundRect">
              <a:avLst>
                <a:gd name="adj" fmla="val 9350"/>
              </a:avLst>
            </a:prstGeom>
            <a:grpFill/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2690633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rgbClr val="EBA2A9"/>
            </a:solidFill>
            <a:ln w="25400">
              <a:solidFill>
                <a:srgbClr val="E68D97"/>
              </a:solidFill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315689" y="1647875"/>
              <a:ext cx="600075" cy="6000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3" name="文本框 48"/>
            <p:cNvSpPr txBox="1"/>
            <p:nvPr/>
          </p:nvSpPr>
          <p:spPr>
            <a:xfrm>
              <a:off x="2911408" y="1169001"/>
              <a:ext cx="1476280" cy="957560"/>
            </a:xfrm>
            <a:prstGeom prst="rect">
              <a:avLst/>
            </a:prstGeom>
            <a:grp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33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负载均衡层</a:t>
              </a:r>
              <a:endParaRPr lang="en-US" altLang="zh-HK" sz="3300" dirty="0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4" name="文本框 66"/>
            <p:cNvSpPr txBox="1"/>
            <p:nvPr/>
          </p:nvSpPr>
          <p:spPr>
            <a:xfrm>
              <a:off x="3060555" y="2434566"/>
              <a:ext cx="1110344" cy="82173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Nginx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服务器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272532" y="2005330"/>
            <a:ext cx="2094865" cy="3286760"/>
            <a:chOff x="4603182" y="1038958"/>
            <a:chExt cx="1850186" cy="2900945"/>
          </a:xfrm>
          <a:solidFill>
            <a:srgbClr val="EBA2A9"/>
          </a:solidFill>
        </p:grpSpPr>
        <p:sp>
          <p:nvSpPr>
            <p:cNvPr id="47" name="圆角矩形 46"/>
            <p:cNvSpPr/>
            <p:nvPr/>
          </p:nvSpPr>
          <p:spPr>
            <a:xfrm>
              <a:off x="4712149" y="1038958"/>
              <a:ext cx="1632254" cy="1502651"/>
            </a:xfrm>
            <a:prstGeom prst="roundRect">
              <a:avLst>
                <a:gd name="adj" fmla="val 9350"/>
              </a:avLst>
            </a:prstGeom>
            <a:grpFill/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4603182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rgbClr val="E68D97"/>
            </a:solidFill>
            <a:ln w="25400">
              <a:solidFill>
                <a:srgbClr val="EBA2A9"/>
              </a:solidFill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5228238" y="1647875"/>
              <a:ext cx="600075" cy="6000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0" name="文本框 54"/>
            <p:cNvSpPr txBox="1"/>
            <p:nvPr/>
          </p:nvSpPr>
          <p:spPr>
            <a:xfrm>
              <a:off x="4858116" y="1121110"/>
              <a:ext cx="1300107" cy="957560"/>
            </a:xfrm>
            <a:prstGeom prst="rect">
              <a:avLst/>
            </a:prstGeom>
            <a:grp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33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应用服务层</a:t>
              </a:r>
              <a:endParaRPr lang="en-US" altLang="zh-HK" sz="3300" dirty="0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1" name="文本框 68"/>
            <p:cNvSpPr txBox="1"/>
            <p:nvPr/>
          </p:nvSpPr>
          <p:spPr>
            <a:xfrm>
              <a:off x="4973104" y="2434566"/>
              <a:ext cx="1110344" cy="103905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多台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Tomcat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服务器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601712" y="2005330"/>
            <a:ext cx="2094865" cy="3286760"/>
            <a:chOff x="6515731" y="1038958"/>
            <a:chExt cx="1850186" cy="2900945"/>
          </a:xfrm>
          <a:solidFill>
            <a:srgbClr val="E68D97"/>
          </a:solidFill>
        </p:grpSpPr>
        <p:sp>
          <p:nvSpPr>
            <p:cNvPr id="54" name="圆角矩形 53"/>
            <p:cNvSpPr/>
            <p:nvPr/>
          </p:nvSpPr>
          <p:spPr>
            <a:xfrm>
              <a:off x="6624698" y="1038958"/>
              <a:ext cx="1632254" cy="1502651"/>
            </a:xfrm>
            <a:prstGeom prst="roundRect">
              <a:avLst>
                <a:gd name="adj" fmla="val 9350"/>
              </a:avLst>
            </a:prstGeom>
            <a:grpFill/>
            <a:ln>
              <a:noFill/>
            </a:ln>
            <a:effectLst>
              <a:outerShdw blurRad="127000" dist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6515731" y="1947912"/>
              <a:ext cx="1850186" cy="1991991"/>
            </a:xfrm>
            <a:custGeom>
              <a:avLst/>
              <a:gdLst>
                <a:gd name="connsiteX0" fmla="*/ 1 w 2466914"/>
                <a:gd name="connsiteY0" fmla="*/ 0 h 3944375"/>
                <a:gd name="connsiteX1" fmla="*/ 2466914 w 2466914"/>
                <a:gd name="connsiteY1" fmla="*/ 0 h 3944375"/>
                <a:gd name="connsiteX2" fmla="*/ 2466914 w 2466914"/>
                <a:gd name="connsiteY2" fmla="*/ 3515745 h 3944375"/>
                <a:gd name="connsiteX3" fmla="*/ 2466913 w 2466914"/>
                <a:gd name="connsiteY3" fmla="*/ 3515745 h 3944375"/>
                <a:gd name="connsiteX4" fmla="*/ 2466913 w 2466914"/>
                <a:gd name="connsiteY4" fmla="*/ 3757044 h 3944375"/>
                <a:gd name="connsiteX5" fmla="*/ 2279582 w 2466914"/>
                <a:gd name="connsiteY5" fmla="*/ 3944375 h 3944375"/>
                <a:gd name="connsiteX6" fmla="*/ 187331 w 2466914"/>
                <a:gd name="connsiteY6" fmla="*/ 3944375 h 3944375"/>
                <a:gd name="connsiteX7" fmla="*/ 0 w 2466914"/>
                <a:gd name="connsiteY7" fmla="*/ 3757044 h 3944375"/>
                <a:gd name="connsiteX8" fmla="*/ 0 w 2466914"/>
                <a:gd name="connsiteY8" fmla="*/ 2128171 h 3944375"/>
                <a:gd name="connsiteX9" fmla="*/ 1 w 2466914"/>
                <a:gd name="connsiteY9" fmla="*/ 2128161 h 394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6914" h="3944375">
                  <a:moveTo>
                    <a:pt x="1" y="0"/>
                  </a:moveTo>
                  <a:lnTo>
                    <a:pt x="2466914" y="0"/>
                  </a:lnTo>
                  <a:lnTo>
                    <a:pt x="2466914" y="3515745"/>
                  </a:lnTo>
                  <a:lnTo>
                    <a:pt x="2466913" y="3515745"/>
                  </a:lnTo>
                  <a:lnTo>
                    <a:pt x="2466913" y="3757044"/>
                  </a:lnTo>
                  <a:cubicBezTo>
                    <a:pt x="2466913" y="3860504"/>
                    <a:pt x="2383042" y="3944375"/>
                    <a:pt x="2279582" y="3944375"/>
                  </a:cubicBezTo>
                  <a:lnTo>
                    <a:pt x="187331" y="3944375"/>
                  </a:lnTo>
                  <a:cubicBezTo>
                    <a:pt x="83871" y="3944375"/>
                    <a:pt x="0" y="3860504"/>
                    <a:pt x="0" y="3757044"/>
                  </a:cubicBezTo>
                  <a:lnTo>
                    <a:pt x="0" y="2128171"/>
                  </a:lnTo>
                  <a:lnTo>
                    <a:pt x="1" y="2128161"/>
                  </a:lnTo>
                  <a:close/>
                </a:path>
              </a:pathLst>
            </a:custGeom>
            <a:solidFill>
              <a:srgbClr val="EBA2A9"/>
            </a:solidFill>
            <a:ln w="25400">
              <a:solidFill>
                <a:srgbClr val="E68D97"/>
              </a:solidFill>
            </a:ln>
            <a:effectLst>
              <a:outerShdw blurRad="127000" dist="381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7140787" y="1647875"/>
              <a:ext cx="600075" cy="6000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HK" altLang="en-US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7" name="文本框 60"/>
            <p:cNvSpPr txBox="1"/>
            <p:nvPr/>
          </p:nvSpPr>
          <p:spPr>
            <a:xfrm>
              <a:off x="6669731" y="1197357"/>
              <a:ext cx="1587220" cy="957560"/>
            </a:xfrm>
            <a:prstGeom prst="rect">
              <a:avLst/>
            </a:prstGeom>
            <a:grp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33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数据服务层</a:t>
              </a:r>
              <a:endParaRPr lang="en-US" altLang="zh-HK" sz="3300" dirty="0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58" name="文本框 70"/>
            <p:cNvSpPr txBox="1"/>
            <p:nvPr/>
          </p:nvSpPr>
          <p:spPr>
            <a:xfrm>
              <a:off x="6908169" y="2425246"/>
              <a:ext cx="1110344" cy="713076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Redis</a:t>
              </a:r>
            </a:p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MySQL</a:t>
              </a:r>
              <a:endParaRPr lang="zh-CN" altLang="en-US" sz="2400" dirty="0">
                <a:solidFill>
                  <a:schemeClr val="bg2">
                    <a:lumMod val="10000"/>
                  </a:schemeClr>
                </a:solidFill>
                <a:latin typeface="Arial"/>
                <a:ea typeface="微软雅黑"/>
                <a:sym typeface="Arial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7520" y="280670"/>
            <a:ext cx="2266315" cy="646430"/>
            <a:chOff x="329" y="65"/>
            <a:chExt cx="3569" cy="1018"/>
          </a:xfrm>
        </p:grpSpPr>
        <p:sp>
          <p:nvSpPr>
            <p:cNvPr id="13" name="椭圆 12"/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99" y="65"/>
              <a:ext cx="3199" cy="10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架构设计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03798-CFCB-A077-A5D5-5820EE4DF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A90D4A26-DBCF-DF55-F858-A4143B84CCCA}"/>
              </a:ext>
            </a:extLst>
          </p:cNvPr>
          <p:cNvGrpSpPr/>
          <p:nvPr/>
        </p:nvGrpSpPr>
        <p:grpSpPr>
          <a:xfrm>
            <a:off x="477520" y="271780"/>
            <a:ext cx="2506345" cy="646430"/>
            <a:chOff x="329" y="51"/>
            <a:chExt cx="3947" cy="101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EDC5014D-3DE1-1D50-9640-0BD2A4F09F2E}"/>
                </a:ext>
              </a:extLst>
            </p:cNvPr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37A2AD2-471E-5469-A87C-4ABFFAEC2F33}"/>
                </a:ext>
              </a:extLst>
            </p:cNvPr>
            <p:cNvSpPr/>
            <p:nvPr/>
          </p:nvSpPr>
          <p:spPr>
            <a:xfrm>
              <a:off x="1077" y="51"/>
              <a:ext cx="3199" cy="10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架构设计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3E2B16F-2410-4F4B-E0D1-1D6725C99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95176"/>
            <a:ext cx="9468040" cy="45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07975" y="1177925"/>
            <a:ext cx="11578591" cy="4502150"/>
            <a:chOff x="485" y="1909"/>
            <a:chExt cx="18234" cy="7090"/>
          </a:xfrm>
        </p:grpSpPr>
        <p:sp>
          <p:nvSpPr>
            <p:cNvPr id="21" name="矩形 20"/>
            <p:cNvSpPr/>
            <p:nvPr/>
          </p:nvSpPr>
          <p:spPr>
            <a:xfrm>
              <a:off x="3305" y="1909"/>
              <a:ext cx="12593" cy="7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516" y="2155"/>
              <a:ext cx="12172" cy="65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15" h="7400">
                  <a:moveTo>
                    <a:pt x="163" y="155"/>
                  </a:moveTo>
                  <a:lnTo>
                    <a:pt x="12756" y="155"/>
                  </a:lnTo>
                  <a:lnTo>
                    <a:pt x="12756" y="7245"/>
                  </a:lnTo>
                  <a:lnTo>
                    <a:pt x="163" y="7245"/>
                  </a:lnTo>
                  <a:lnTo>
                    <a:pt x="163" y="155"/>
                  </a:lnTo>
                  <a:close/>
                  <a:moveTo>
                    <a:pt x="0" y="0"/>
                  </a:moveTo>
                  <a:lnTo>
                    <a:pt x="12915" y="0"/>
                  </a:lnTo>
                  <a:lnTo>
                    <a:pt x="12915" y="7400"/>
                  </a:lnTo>
                  <a:lnTo>
                    <a:pt x="0" y="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5" y="1909"/>
              <a:ext cx="2820" cy="70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15899" y="1909"/>
              <a:ext cx="2820" cy="709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矩形 24"/>
          <p:cNvSpPr/>
          <p:nvPr/>
        </p:nvSpPr>
        <p:spPr>
          <a:xfrm>
            <a:off x="3234948" y="2264411"/>
            <a:ext cx="5724644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zh-CN" altLang="en-US" sz="7200" dirty="0">
                <a:ln w="0">
                  <a:noFill/>
                </a:ln>
                <a:blipFill>
                  <a:blip r:embed="rId7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感谢您的观看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266441" y="3604260"/>
            <a:ext cx="5661025" cy="0"/>
          </a:xfrm>
          <a:prstGeom prst="line">
            <a:avLst/>
          </a:prstGeom>
          <a:ln w="69850" cap="rnd">
            <a:gradFill>
              <a:gsLst>
                <a:gs pos="0">
                  <a:srgbClr val="EBA2A9">
                    <a:alpha val="12000"/>
                  </a:srgbClr>
                </a:gs>
                <a:gs pos="50000">
                  <a:srgbClr val="E68D97"/>
                </a:gs>
                <a:gs pos="100000">
                  <a:srgbClr val="EBA2A9">
                    <a:alpha val="34000"/>
                  </a:srgbClr>
                </a:gs>
              </a:gsLst>
              <a:lin ang="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307975" y="1212215"/>
            <a:ext cx="11578591" cy="4502150"/>
            <a:chOff x="485" y="1909"/>
            <a:chExt cx="18234" cy="7090"/>
          </a:xfrm>
        </p:grpSpPr>
        <p:sp>
          <p:nvSpPr>
            <p:cNvPr id="21" name="矩形 20"/>
            <p:cNvSpPr/>
            <p:nvPr/>
          </p:nvSpPr>
          <p:spPr>
            <a:xfrm>
              <a:off x="3305" y="1909"/>
              <a:ext cx="12593" cy="7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516" y="2155"/>
              <a:ext cx="12172" cy="65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15" h="7400">
                  <a:moveTo>
                    <a:pt x="163" y="155"/>
                  </a:moveTo>
                  <a:lnTo>
                    <a:pt x="12756" y="155"/>
                  </a:lnTo>
                  <a:lnTo>
                    <a:pt x="12756" y="7245"/>
                  </a:lnTo>
                  <a:lnTo>
                    <a:pt x="163" y="7245"/>
                  </a:lnTo>
                  <a:lnTo>
                    <a:pt x="163" y="155"/>
                  </a:lnTo>
                  <a:close/>
                  <a:moveTo>
                    <a:pt x="0" y="0"/>
                  </a:moveTo>
                  <a:lnTo>
                    <a:pt x="12915" y="0"/>
                  </a:lnTo>
                  <a:lnTo>
                    <a:pt x="12915" y="7400"/>
                  </a:lnTo>
                  <a:lnTo>
                    <a:pt x="0" y="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5" y="1909"/>
              <a:ext cx="2820" cy="70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15899" y="1909"/>
              <a:ext cx="2820" cy="709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矩形 24"/>
          <p:cNvSpPr/>
          <p:nvPr/>
        </p:nvSpPr>
        <p:spPr>
          <a:xfrm>
            <a:off x="2681216" y="2647316"/>
            <a:ext cx="6830844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7200" dirty="0">
                <a:ln w="15875">
                  <a:noFill/>
                </a:ln>
                <a:blipFill>
                  <a:blip r:embed="rId7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Web</a:t>
            </a:r>
            <a:r>
              <a:rPr lang="zh-CN" altLang="en-US" sz="7200" dirty="0">
                <a:ln w="15875">
                  <a:noFill/>
                </a:ln>
                <a:blipFill>
                  <a:blip r:embed="rId7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项目建议书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5335271" y="1774827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E68D97"/>
                </a:solidFill>
                <a:latin typeface="Arial"/>
                <a:ea typeface="微软雅黑"/>
                <a:sym typeface="Arial"/>
              </a:rPr>
              <a:t>task2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3265806" y="3968115"/>
            <a:ext cx="5661025" cy="0"/>
          </a:xfrm>
          <a:prstGeom prst="line">
            <a:avLst/>
          </a:prstGeom>
          <a:ln w="69850" cap="rnd">
            <a:gradFill>
              <a:gsLst>
                <a:gs pos="0">
                  <a:srgbClr val="EBA2A9">
                    <a:alpha val="12000"/>
                  </a:srgbClr>
                </a:gs>
                <a:gs pos="50000">
                  <a:srgbClr val="E68D97"/>
                </a:gs>
                <a:gs pos="100000">
                  <a:srgbClr val="EBA2A9">
                    <a:alpha val="34000"/>
                  </a:srgbClr>
                </a:gs>
              </a:gsLst>
              <a:lin ang="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空心弧 5"/>
          <p:cNvSpPr>
            <a:spLocks noChangeAspect="1"/>
          </p:cNvSpPr>
          <p:nvPr/>
        </p:nvSpPr>
        <p:spPr>
          <a:xfrm>
            <a:off x="1783716" y="2218690"/>
            <a:ext cx="2691765" cy="2693670"/>
          </a:xfrm>
          <a:prstGeom prst="blockArc">
            <a:avLst>
              <a:gd name="adj1" fmla="val 5268572"/>
              <a:gd name="adj2" fmla="val 21504623"/>
              <a:gd name="adj3" fmla="val 16189"/>
            </a:avLst>
          </a:prstGeom>
          <a:solidFill>
            <a:srgbClr val="EBA2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7" name="空心弧 6"/>
          <p:cNvSpPr/>
          <p:nvPr/>
        </p:nvSpPr>
        <p:spPr>
          <a:xfrm>
            <a:off x="1172846" y="1607820"/>
            <a:ext cx="3949065" cy="3950970"/>
          </a:xfrm>
          <a:prstGeom prst="blockArc">
            <a:avLst>
              <a:gd name="adj1" fmla="val 21096084"/>
              <a:gd name="adj2" fmla="val 16972853"/>
              <a:gd name="adj3" fmla="val 11581"/>
            </a:avLst>
          </a:prstGeom>
          <a:solidFill>
            <a:srgbClr val="E68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8" name="空心弧 7"/>
          <p:cNvSpPr>
            <a:spLocks noChangeAspect="1"/>
          </p:cNvSpPr>
          <p:nvPr/>
        </p:nvSpPr>
        <p:spPr>
          <a:xfrm>
            <a:off x="2388235" y="2825117"/>
            <a:ext cx="1516380" cy="1518285"/>
          </a:xfrm>
          <a:prstGeom prst="blockArc">
            <a:avLst>
              <a:gd name="adj1" fmla="val 18134875"/>
              <a:gd name="adj2" fmla="val 11608361"/>
              <a:gd name="adj3" fmla="val 25066"/>
            </a:avLst>
          </a:prstGeom>
          <a:solidFill>
            <a:srgbClr val="E68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3681097" y="2065020"/>
            <a:ext cx="2771775" cy="1170940"/>
          </a:xfrm>
          <a:custGeom>
            <a:avLst/>
            <a:gdLst>
              <a:gd name="connsiteX0" fmla="*/ 0 w 2630658"/>
              <a:gd name="connsiteY0" fmla="*/ 1111348 h 1111348"/>
              <a:gd name="connsiteX1" fmla="*/ 1111348 w 2630658"/>
              <a:gd name="connsiteY1" fmla="*/ 0 h 1111348"/>
              <a:gd name="connsiteX2" fmla="*/ 2630658 w 2630658"/>
              <a:gd name="connsiteY2" fmla="*/ 0 h 111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0658" h="1111348">
                <a:moveTo>
                  <a:pt x="0" y="1111348"/>
                </a:moveTo>
                <a:lnTo>
                  <a:pt x="1111348" y="0"/>
                </a:lnTo>
                <a:lnTo>
                  <a:pt x="2630658" y="0"/>
                </a:lnTo>
              </a:path>
            </a:pathLst>
          </a:custGeom>
          <a:noFill/>
          <a:ln w="12700">
            <a:solidFill>
              <a:srgbClr val="E68D97"/>
            </a:solidFill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4150042" y="3552191"/>
            <a:ext cx="2178685" cy="474980"/>
          </a:xfrm>
          <a:custGeom>
            <a:avLst/>
            <a:gdLst>
              <a:gd name="connsiteX0" fmla="*/ 0 w 2067951"/>
              <a:gd name="connsiteY0" fmla="*/ 0 h 450166"/>
              <a:gd name="connsiteX1" fmla="*/ 450166 w 2067951"/>
              <a:gd name="connsiteY1" fmla="*/ 450166 h 450166"/>
              <a:gd name="connsiteX2" fmla="*/ 2067951 w 2067951"/>
              <a:gd name="connsiteY2" fmla="*/ 450166 h 450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951" h="450166">
                <a:moveTo>
                  <a:pt x="0" y="0"/>
                </a:moveTo>
                <a:lnTo>
                  <a:pt x="450166" y="450166"/>
                </a:lnTo>
                <a:lnTo>
                  <a:pt x="2067951" y="450166"/>
                </a:lnTo>
              </a:path>
            </a:pathLst>
          </a:custGeom>
          <a:noFill/>
          <a:ln w="12700">
            <a:solidFill>
              <a:srgbClr val="EBA2A9"/>
            </a:solidFill>
            <a:headEnd type="diamond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accent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6328727" y="3909195"/>
            <a:ext cx="3543300" cy="1121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项目目标</a:t>
            </a:r>
          </a:p>
          <a:p>
            <a:pPr algn="l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·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构建毫秒级响应的生活服务平台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·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实现高并发场景下的稳定服务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l"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·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打造社交化互动功能增加用户粘性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6456681" y="1801496"/>
            <a:ext cx="3543300" cy="137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项目背景</a:t>
            </a:r>
          </a:p>
          <a:p>
            <a:pPr algn="l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随着生活市场发展，用户对实时性、互动性、个性化推荐需求增长，本项目旨在构建一个高性能的服务平台，通过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redis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实现业务核心功能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77520" y="280670"/>
            <a:ext cx="2458086" cy="646430"/>
            <a:chOff x="329" y="65"/>
            <a:chExt cx="3871" cy="1018"/>
          </a:xfrm>
        </p:grpSpPr>
        <p:sp>
          <p:nvSpPr>
            <p:cNvPr id="3" name="椭圆 2"/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00" y="65"/>
              <a:ext cx="3800" cy="10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en-US" altLang="zh-CN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1.</a:t>
              </a:r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项目概述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10" grpId="0" bldLvl="0" animBg="1"/>
      <p:bldP spid="14" grpId="0" bldLvl="0" animBg="1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5400000">
            <a:off x="3963670" y="3434717"/>
            <a:ext cx="2247900" cy="2247265"/>
          </a:xfrm>
          <a:prstGeom prst="triangle">
            <a:avLst/>
          </a:prstGeom>
          <a:solidFill>
            <a:srgbClr val="EBA2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latin typeface="Arial"/>
              <a:ea typeface="微软雅黑"/>
              <a:sym typeface="Arial"/>
            </a:endParaRPr>
          </a:p>
        </p:txBody>
      </p:sp>
      <p:sp>
        <p:nvSpPr>
          <p:cNvPr id="7" name="等腰三角形 6"/>
          <p:cNvSpPr/>
          <p:nvPr/>
        </p:nvSpPr>
        <p:spPr>
          <a:xfrm rot="10800000">
            <a:off x="3913506" y="1719582"/>
            <a:ext cx="2249805" cy="2247265"/>
          </a:xfrm>
          <a:prstGeom prst="triangle">
            <a:avLst/>
          </a:prstGeom>
          <a:solidFill>
            <a:srgbClr val="E68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>
              <a:latin typeface="Arial"/>
              <a:ea typeface="微软雅黑"/>
              <a:sym typeface="Arial"/>
            </a:endParaRPr>
          </a:p>
        </p:txBody>
      </p:sp>
      <p:sp>
        <p:nvSpPr>
          <p:cNvPr id="8" name="等腰三角形 7"/>
          <p:cNvSpPr/>
          <p:nvPr/>
        </p:nvSpPr>
        <p:spPr>
          <a:xfrm flipH="1">
            <a:off x="5661660" y="3411857"/>
            <a:ext cx="2249805" cy="2247265"/>
          </a:xfrm>
          <a:prstGeom prst="triangle">
            <a:avLst/>
          </a:prstGeom>
          <a:solidFill>
            <a:srgbClr val="E68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latin typeface="Arial"/>
              <a:ea typeface="微软雅黑"/>
              <a:sym typeface="Arial"/>
            </a:endParaRPr>
          </a:p>
        </p:txBody>
      </p:sp>
      <p:sp>
        <p:nvSpPr>
          <p:cNvPr id="9" name="等腰三角形 8"/>
          <p:cNvSpPr/>
          <p:nvPr/>
        </p:nvSpPr>
        <p:spPr>
          <a:xfrm rot="16200000" flipH="1">
            <a:off x="5628641" y="1696722"/>
            <a:ext cx="2247265" cy="2247265"/>
          </a:xfrm>
          <a:prstGeom prst="triangle">
            <a:avLst/>
          </a:prstGeom>
          <a:solidFill>
            <a:srgbClr val="EBA2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>
              <a:latin typeface="Arial"/>
              <a:ea typeface="微软雅黑"/>
              <a:sym typeface="Arial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19761" y="4168776"/>
            <a:ext cx="3106420" cy="137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                       营销活动系统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目标：高并发优惠券发放，实时活动效果监控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方案：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list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实现秒杀队列，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lua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脚本保证库存原子操作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661035" y="1985011"/>
            <a:ext cx="3106420" cy="1381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                    用户认证与安全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目标：快速安全的用户登陆体验，分布式会话管理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方案：使用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string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类型存储用户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session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信息，设置合理时间自动登出     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7988935" y="4168776"/>
            <a:ext cx="3106420" cy="1034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创新功能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l"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好友关注系统，共同好友推荐，达人探店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l">
              <a:lnSpc>
                <a:spcPct val="120000"/>
              </a:lnSpc>
              <a:defRPr/>
            </a:pP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8030211" y="1985011"/>
            <a:ext cx="3106420" cy="1638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商户服务优化</a:t>
            </a:r>
          </a:p>
          <a:p>
            <a:pPr algn="l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目标：商户信息快速查询，智能推荐系统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  <a:sym typeface="Arial"/>
            </a:endParaRPr>
          </a:p>
          <a:p>
            <a:pPr algn="l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方案：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hash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结构缓存完整商户信息，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GEO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实现商户搜索，</a:t>
            </a:r>
            <a:r>
              <a:rPr lang="en-US" altLang="zh-CN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sortedset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维护热门商户排行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77520" y="287655"/>
            <a:ext cx="4061461" cy="646430"/>
            <a:chOff x="329" y="76"/>
            <a:chExt cx="6396" cy="1018"/>
          </a:xfrm>
        </p:grpSpPr>
        <p:sp>
          <p:nvSpPr>
            <p:cNvPr id="3" name="椭圆 2"/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18" y="76"/>
              <a:ext cx="6107" cy="10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核心业务领域规划</a:t>
              </a:r>
              <a:endParaRPr lang="zh-CN" altLang="en-US" sz="3600" dirty="0">
                <a:ln w="15875">
                  <a:noFill/>
                </a:ln>
                <a:solidFill>
                  <a:srgbClr val="E68D97"/>
                </a:solidFill>
                <a:effectLst/>
                <a:latin typeface="字体家AI造字剑客" pitchFamily="66" charset="-122"/>
                <a:ea typeface="字体家AI造字剑客" pitchFamily="66" charset="-122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4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9410F-5E13-D718-4647-AFB8746FB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>
            <a:extLst>
              <a:ext uri="{FF2B5EF4-FFF2-40B4-BE49-F238E27FC236}">
                <a16:creationId xmlns:a16="http://schemas.microsoft.com/office/drawing/2014/main" id="{42680042-B2E1-33CC-839A-B58CAE66CDB8}"/>
              </a:ext>
            </a:extLst>
          </p:cNvPr>
          <p:cNvSpPr/>
          <p:nvPr/>
        </p:nvSpPr>
        <p:spPr>
          <a:xfrm>
            <a:off x="4018156" y="1764709"/>
            <a:ext cx="1485563" cy="1370494"/>
          </a:xfrm>
          <a:prstGeom prst="triangle">
            <a:avLst/>
          </a:prstGeom>
          <a:solidFill>
            <a:srgbClr val="E68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Arial"/>
                <a:ea typeface="微软雅黑"/>
                <a:sym typeface="Arial"/>
              </a:rPr>
              <a:t>贴片设计</a:t>
            </a:r>
            <a:endParaRPr lang="en-US" altLang="zh-CN" sz="2000" dirty="0">
              <a:latin typeface="Arial"/>
              <a:ea typeface="微软雅黑"/>
              <a:sym typeface="Arial"/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D00DDB6D-4A9E-2CD7-358D-5CB7428C6906}"/>
              </a:ext>
            </a:extLst>
          </p:cNvPr>
          <p:cNvSpPr/>
          <p:nvPr/>
        </p:nvSpPr>
        <p:spPr>
          <a:xfrm flipH="1">
            <a:off x="6445606" y="1791849"/>
            <a:ext cx="1541744" cy="1343354"/>
          </a:xfrm>
          <a:prstGeom prst="triangle">
            <a:avLst/>
          </a:prstGeom>
          <a:solidFill>
            <a:srgbClr val="EBA2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latin typeface="Arial"/>
                <a:ea typeface="微软雅黑"/>
                <a:sym typeface="Arial"/>
              </a:rPr>
              <a:t>页面模板化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latin typeface="Arial"/>
              <a:ea typeface="微软雅黑"/>
              <a:sym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F02C815-AFCD-3B33-1F6E-03816B04C7E9}"/>
              </a:ext>
            </a:extLst>
          </p:cNvPr>
          <p:cNvSpPr/>
          <p:nvPr/>
        </p:nvSpPr>
        <p:spPr bwMode="auto">
          <a:xfrm>
            <a:off x="832326" y="4125367"/>
            <a:ext cx="3106420" cy="2156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                              页面布局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顶部 ：显示当前位置（比如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"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首页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&gt;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推荐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"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）和返回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/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分享按钮；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中间 ：用灵活布局展示内容（比如帖子列表），不会挤占上下空间；</a:t>
            </a:r>
            <a:endParaRPr lang="en-US" altLang="zh-CN" sz="14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底部 ：固定导航栏，放最常用的功能入口（比如首页、发布、消息），类似微信的底部标签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19411D-9D53-797F-E546-8F84FE7F2541}"/>
              </a:ext>
            </a:extLst>
          </p:cNvPr>
          <p:cNvSpPr/>
          <p:nvPr/>
        </p:nvSpPr>
        <p:spPr bwMode="auto">
          <a:xfrm>
            <a:off x="619761" y="1719582"/>
            <a:ext cx="3493870" cy="1898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                                    贴片设计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我们发现用户喜欢滑动屏幕看信息，所以用了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"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卡片式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"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展示。每张卡片用大图展示核心内容（比如占屏幕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1/3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），让用户扫一眼就能知道帖子大概讲什么。这种方式类似短视频的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"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封面图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"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设计，能帮用户快速筛选感兴趣的内容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2A8292-87EF-35CC-3261-4D57C47258AF}"/>
              </a:ext>
            </a:extLst>
          </p:cNvPr>
          <p:cNvSpPr/>
          <p:nvPr/>
        </p:nvSpPr>
        <p:spPr bwMode="auto">
          <a:xfrm>
            <a:off x="7988935" y="4168776"/>
            <a:ext cx="310483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独立编辑页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发内容时跳转到单独页面，专门做编辑功能（比如输入文字、传图片）。就像微信发朋友圈一样，单独页面更专注，不会被其他操作干扰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E7B32C-3E26-8EDA-642D-7158B123A2AD}"/>
              </a:ext>
            </a:extLst>
          </p:cNvPr>
          <p:cNvSpPr/>
          <p:nvPr/>
        </p:nvSpPr>
        <p:spPr bwMode="auto">
          <a:xfrm>
            <a:off x="7987350" y="1654261"/>
            <a:ext cx="3106420" cy="1638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页面模板化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微软雅黑"/>
                <a:sym typeface="Arial"/>
              </a:rPr>
              <a:t>把不同功能分开做成独立页面（比如首页、消息页、个人页），通过底部导航栏切换。这样开发时能像搭积木一样分工合作，以后要加新功能也方便，不用改乱现有结构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0AD83ED-410A-600B-F78C-C73F0F481961}"/>
              </a:ext>
            </a:extLst>
          </p:cNvPr>
          <p:cNvGrpSpPr/>
          <p:nvPr/>
        </p:nvGrpSpPr>
        <p:grpSpPr>
          <a:xfrm>
            <a:off x="477520" y="287655"/>
            <a:ext cx="2273936" cy="646430"/>
            <a:chOff x="329" y="76"/>
            <a:chExt cx="3581" cy="1018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95B86DE2-F6F9-E87A-7103-AD549A72CFC4}"/>
                </a:ext>
              </a:extLst>
            </p:cNvPr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515CA31-0B57-0EA6-7936-EBA05F6E5042}"/>
                </a:ext>
              </a:extLst>
            </p:cNvPr>
            <p:cNvSpPr/>
            <p:nvPr/>
          </p:nvSpPr>
          <p:spPr>
            <a:xfrm>
              <a:off x="711" y="76"/>
              <a:ext cx="3199" cy="10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effectLst/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应用设计</a:t>
              </a:r>
            </a:p>
          </p:txBody>
        </p:sp>
      </p:grp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11971240-EF19-89C0-2668-49DCD69E1C75}"/>
              </a:ext>
            </a:extLst>
          </p:cNvPr>
          <p:cNvSpPr/>
          <p:nvPr/>
        </p:nvSpPr>
        <p:spPr>
          <a:xfrm>
            <a:off x="3996512" y="4099082"/>
            <a:ext cx="1485563" cy="1370494"/>
          </a:xfrm>
          <a:prstGeom prst="triangle">
            <a:avLst/>
          </a:prstGeom>
          <a:solidFill>
            <a:srgbClr val="E68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Arial"/>
                <a:ea typeface="微软雅黑"/>
                <a:sym typeface="Arial"/>
              </a:rPr>
              <a:t>页面布局</a:t>
            </a:r>
            <a:endParaRPr lang="en-US" altLang="zh-CN" sz="2000" dirty="0">
              <a:latin typeface="Arial"/>
              <a:ea typeface="微软雅黑"/>
              <a:sym typeface="Arial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84ACD066-6705-0C5A-88FB-CD20AA00D741}"/>
              </a:ext>
            </a:extLst>
          </p:cNvPr>
          <p:cNvSpPr/>
          <p:nvPr/>
        </p:nvSpPr>
        <p:spPr>
          <a:xfrm>
            <a:off x="6364586" y="3831371"/>
            <a:ext cx="1703783" cy="1638205"/>
          </a:xfrm>
          <a:prstGeom prst="triangle">
            <a:avLst/>
          </a:prstGeom>
          <a:solidFill>
            <a:srgbClr val="E68D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latin typeface="Arial"/>
                <a:ea typeface="微软雅黑"/>
                <a:sym typeface="Arial"/>
              </a:rPr>
              <a:t>独立编辑页</a:t>
            </a:r>
            <a:endParaRPr lang="en-US" altLang="zh-CN" sz="2000" dirty="0">
              <a:latin typeface="Arial"/>
              <a:ea typeface="微软雅黑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70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4" grpId="0"/>
      <p:bldP spid="14" grpId="0"/>
      <p:bldP spid="15" grpId="0"/>
      <p:bldP spid="16" grpId="0"/>
      <p:bldP spid="2" grpId="0" bldLvl="0" animBg="1"/>
      <p:bldP spid="1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032D5-607D-CAE8-1204-422700A45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6D85277C-0724-E5B8-5401-6F655B1843FF}"/>
              </a:ext>
            </a:extLst>
          </p:cNvPr>
          <p:cNvGrpSpPr/>
          <p:nvPr/>
        </p:nvGrpSpPr>
        <p:grpSpPr>
          <a:xfrm>
            <a:off x="307975" y="1212215"/>
            <a:ext cx="11578591" cy="4502150"/>
            <a:chOff x="485" y="1909"/>
            <a:chExt cx="18234" cy="709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0145ACF-F6D5-31F9-5600-6107F203BFD5}"/>
                </a:ext>
              </a:extLst>
            </p:cNvPr>
            <p:cNvSpPr/>
            <p:nvPr/>
          </p:nvSpPr>
          <p:spPr>
            <a:xfrm>
              <a:off x="3305" y="1909"/>
              <a:ext cx="12593" cy="7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任意多边形 17">
              <a:extLst>
                <a:ext uri="{FF2B5EF4-FFF2-40B4-BE49-F238E27FC236}">
                  <a16:creationId xmlns:a16="http://schemas.microsoft.com/office/drawing/2014/main" id="{909A18A2-255C-CA68-25D9-420AECF9E3B3}"/>
                </a:ext>
              </a:extLst>
            </p:cNvPr>
            <p:cNvSpPr/>
            <p:nvPr/>
          </p:nvSpPr>
          <p:spPr>
            <a:xfrm>
              <a:off x="3516" y="2155"/>
              <a:ext cx="12172" cy="6598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915" h="7400">
                  <a:moveTo>
                    <a:pt x="163" y="155"/>
                  </a:moveTo>
                  <a:lnTo>
                    <a:pt x="12756" y="155"/>
                  </a:lnTo>
                  <a:lnTo>
                    <a:pt x="12756" y="7245"/>
                  </a:lnTo>
                  <a:lnTo>
                    <a:pt x="163" y="7245"/>
                  </a:lnTo>
                  <a:lnTo>
                    <a:pt x="163" y="155"/>
                  </a:lnTo>
                  <a:close/>
                  <a:moveTo>
                    <a:pt x="0" y="0"/>
                  </a:moveTo>
                  <a:lnTo>
                    <a:pt x="12915" y="0"/>
                  </a:lnTo>
                  <a:lnTo>
                    <a:pt x="12915" y="7400"/>
                  </a:lnTo>
                  <a:lnTo>
                    <a:pt x="0" y="7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F213973B-16A1-951B-0370-B24E0AEF4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5" y="1909"/>
              <a:ext cx="2820" cy="70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35CF29A9-E311-EB9C-C65E-A47A9AFAB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15899" y="1909"/>
              <a:ext cx="2820" cy="709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765CFC82-933E-AD49-ED4D-6C65F27EDB06}"/>
              </a:ext>
            </a:extLst>
          </p:cNvPr>
          <p:cNvSpPr/>
          <p:nvPr/>
        </p:nvSpPr>
        <p:spPr>
          <a:xfrm>
            <a:off x="2205166" y="2813953"/>
            <a:ext cx="7754174" cy="2308324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altLang="zh-CN" sz="7200" dirty="0">
                <a:ln w="15875">
                  <a:noFill/>
                </a:ln>
                <a:blipFill>
                  <a:blip r:embed="rId6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Web</a:t>
            </a:r>
            <a:r>
              <a:rPr lang="zh-CN" altLang="en-US" sz="7200" dirty="0">
                <a:ln w="15875">
                  <a:noFill/>
                </a:ln>
                <a:blipFill>
                  <a:blip r:embed="rId6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项目需求规格</a:t>
            </a:r>
            <a:endParaRPr lang="en-US" altLang="zh-CN" sz="7200" dirty="0">
              <a:ln w="15875">
                <a:noFill/>
              </a:ln>
              <a:blipFill>
                <a:blip r:embed="rId6"/>
                <a:stretch>
                  <a:fillRect/>
                </a:stretch>
              </a:blipFill>
              <a:effectLst>
                <a:glow rad="330200">
                  <a:srgbClr val="E68D97">
                    <a:alpha val="12000"/>
                  </a:srgbClr>
                </a:glow>
              </a:effectLst>
              <a:latin typeface="字体家AI造字剑客" pitchFamily="66" charset="-122"/>
              <a:ea typeface="字体家AI造字剑客" pitchFamily="66" charset="-122"/>
              <a:sym typeface="Arial"/>
            </a:endParaRPr>
          </a:p>
          <a:p>
            <a:pPr algn="ctr"/>
            <a:r>
              <a:rPr lang="zh-CN" altLang="en-US" sz="7200" dirty="0">
                <a:ln w="15875">
                  <a:noFill/>
                </a:ln>
                <a:blipFill>
                  <a:blip r:embed="rId6"/>
                  <a:stretch>
                    <a:fillRect/>
                  </a:stretch>
                </a:blipFill>
                <a:effectLst>
                  <a:glow rad="330200">
                    <a:srgbClr val="E68D97">
                      <a:alpha val="12000"/>
                    </a:srgbClr>
                  </a:glow>
                </a:effectLst>
                <a:latin typeface="字体家AI造字剑客" pitchFamily="66" charset="-122"/>
                <a:ea typeface="字体家AI造字剑客" pitchFamily="66" charset="-122"/>
                <a:sym typeface="Arial"/>
              </a:rPr>
              <a:t>说明书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6EA22D-0A58-F255-7421-C5E11206B37C}"/>
              </a:ext>
            </a:extLst>
          </p:cNvPr>
          <p:cNvSpPr txBox="1"/>
          <p:nvPr/>
        </p:nvSpPr>
        <p:spPr>
          <a:xfrm>
            <a:off x="5335271" y="1774827"/>
            <a:ext cx="152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E68D97"/>
                </a:solidFill>
                <a:latin typeface="Arial"/>
                <a:ea typeface="微软雅黑"/>
                <a:sym typeface="Arial"/>
              </a:rPr>
              <a:t>task3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F930DADF-B7C5-5425-7FFD-13C5090F31D2}"/>
              </a:ext>
            </a:extLst>
          </p:cNvPr>
          <p:cNvCxnSpPr/>
          <p:nvPr/>
        </p:nvCxnSpPr>
        <p:spPr>
          <a:xfrm>
            <a:off x="3265806" y="3968115"/>
            <a:ext cx="5661025" cy="0"/>
          </a:xfrm>
          <a:prstGeom prst="line">
            <a:avLst/>
          </a:prstGeom>
          <a:ln w="69850" cap="rnd">
            <a:gradFill>
              <a:gsLst>
                <a:gs pos="0">
                  <a:srgbClr val="EBA2A9">
                    <a:alpha val="12000"/>
                  </a:srgbClr>
                </a:gs>
                <a:gs pos="50000">
                  <a:srgbClr val="E68D97"/>
                </a:gs>
                <a:gs pos="100000">
                  <a:srgbClr val="EBA2A9">
                    <a:alpha val="34000"/>
                  </a:srgbClr>
                </a:gs>
              </a:gsLst>
              <a:lin ang="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7053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7220198" y="2309107"/>
            <a:ext cx="1077367" cy="737082"/>
          </a:xfrm>
          <a:custGeom>
            <a:avLst/>
            <a:gdLst>
              <a:gd name="connsiteX0" fmla="*/ 0 w 1378857"/>
              <a:gd name="connsiteY0" fmla="*/ 537028 h 537028"/>
              <a:gd name="connsiteX1" fmla="*/ 1378857 w 1378857"/>
              <a:gd name="connsiteY1" fmla="*/ 246743 h 537028"/>
              <a:gd name="connsiteX2" fmla="*/ 1378857 w 1378857"/>
              <a:gd name="connsiteY2" fmla="*/ 0 h 537028"/>
              <a:gd name="connsiteX0-1" fmla="*/ 0 w 1422400"/>
              <a:gd name="connsiteY0-2" fmla="*/ 972456 h 972456"/>
              <a:gd name="connsiteX1-3" fmla="*/ 1422400 w 1422400"/>
              <a:gd name="connsiteY1-4" fmla="*/ 246743 h 972456"/>
              <a:gd name="connsiteX2-5" fmla="*/ 1422400 w 1422400"/>
              <a:gd name="connsiteY2-6" fmla="*/ 0 h 9724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422400" h="972456">
                <a:moveTo>
                  <a:pt x="0" y="972456"/>
                </a:moveTo>
                <a:lnTo>
                  <a:pt x="1422400" y="246743"/>
                </a:lnTo>
                <a:lnTo>
                  <a:pt x="1422400" y="0"/>
                </a:lnTo>
              </a:path>
            </a:pathLst>
          </a:custGeom>
          <a:ln w="25400">
            <a:gradFill>
              <a:gsLst>
                <a:gs pos="5000">
                  <a:srgbClr val="D24960"/>
                </a:gs>
                <a:gs pos="100000">
                  <a:srgbClr val="E38D9B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9" name="任意多边形 28"/>
          <p:cNvSpPr/>
          <p:nvPr/>
        </p:nvSpPr>
        <p:spPr>
          <a:xfrm flipV="1">
            <a:off x="7441443" y="4024959"/>
            <a:ext cx="945100" cy="284973"/>
          </a:xfrm>
          <a:custGeom>
            <a:avLst/>
            <a:gdLst>
              <a:gd name="connsiteX0" fmla="*/ 0 w 1378857"/>
              <a:gd name="connsiteY0" fmla="*/ 537028 h 537028"/>
              <a:gd name="connsiteX1" fmla="*/ 1378857 w 1378857"/>
              <a:gd name="connsiteY1" fmla="*/ 246743 h 537028"/>
              <a:gd name="connsiteX2" fmla="*/ 1378857 w 1378857"/>
              <a:gd name="connsiteY2" fmla="*/ 0 h 537028"/>
              <a:gd name="connsiteX0-1" fmla="*/ 0 w 1248228"/>
              <a:gd name="connsiteY0-2" fmla="*/ 377371 h 377371"/>
              <a:gd name="connsiteX1-3" fmla="*/ 1248228 w 1248228"/>
              <a:gd name="connsiteY1-4" fmla="*/ 246743 h 377371"/>
              <a:gd name="connsiteX2-5" fmla="*/ 1248228 w 1248228"/>
              <a:gd name="connsiteY2-6" fmla="*/ 0 h 37737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48228" h="377371">
                <a:moveTo>
                  <a:pt x="0" y="377371"/>
                </a:moveTo>
                <a:lnTo>
                  <a:pt x="1248228" y="246743"/>
                </a:lnTo>
                <a:lnTo>
                  <a:pt x="1248228" y="0"/>
                </a:lnTo>
              </a:path>
            </a:pathLst>
          </a:custGeom>
          <a:ln w="25400">
            <a:solidFill>
              <a:srgbClr val="EBA2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0" name="任意多边形 29"/>
          <p:cNvSpPr/>
          <p:nvPr/>
        </p:nvSpPr>
        <p:spPr>
          <a:xfrm flipH="1">
            <a:off x="3361639" y="2306704"/>
            <a:ext cx="966744" cy="648103"/>
          </a:xfrm>
          <a:custGeom>
            <a:avLst/>
            <a:gdLst>
              <a:gd name="connsiteX0" fmla="*/ 0 w 1378857"/>
              <a:gd name="connsiteY0" fmla="*/ 537028 h 537028"/>
              <a:gd name="connsiteX1" fmla="*/ 1378857 w 1378857"/>
              <a:gd name="connsiteY1" fmla="*/ 246743 h 537028"/>
              <a:gd name="connsiteX2" fmla="*/ 1378857 w 1378857"/>
              <a:gd name="connsiteY2" fmla="*/ 0 h 537028"/>
              <a:gd name="connsiteX0-1" fmla="*/ 0 w 1509485"/>
              <a:gd name="connsiteY0-2" fmla="*/ 899885 h 899885"/>
              <a:gd name="connsiteX1-3" fmla="*/ 1509485 w 1509485"/>
              <a:gd name="connsiteY1-4" fmla="*/ 246743 h 899885"/>
              <a:gd name="connsiteX2-5" fmla="*/ 1509485 w 1509485"/>
              <a:gd name="connsiteY2-6" fmla="*/ 0 h 899885"/>
              <a:gd name="connsiteX0-7" fmla="*/ 0 w 1277256"/>
              <a:gd name="connsiteY0-8" fmla="*/ 856342 h 856342"/>
              <a:gd name="connsiteX1-9" fmla="*/ 1277256 w 1277256"/>
              <a:gd name="connsiteY1-10" fmla="*/ 246743 h 856342"/>
              <a:gd name="connsiteX2-11" fmla="*/ 1277256 w 1277256"/>
              <a:gd name="connsiteY2-12" fmla="*/ 0 h 8563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277256" h="856342">
                <a:moveTo>
                  <a:pt x="0" y="856342"/>
                </a:moveTo>
                <a:lnTo>
                  <a:pt x="1277256" y="246743"/>
                </a:lnTo>
                <a:lnTo>
                  <a:pt x="1277256" y="0"/>
                </a:lnTo>
              </a:path>
            </a:pathLst>
          </a:custGeom>
          <a:ln w="25400">
            <a:solidFill>
              <a:srgbClr val="EBA2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1" name="任意多边形 30"/>
          <p:cNvSpPr/>
          <p:nvPr/>
        </p:nvSpPr>
        <p:spPr>
          <a:xfrm flipH="1" flipV="1">
            <a:off x="3336389" y="4276853"/>
            <a:ext cx="899409" cy="407619"/>
          </a:xfrm>
          <a:custGeom>
            <a:avLst/>
            <a:gdLst>
              <a:gd name="connsiteX0" fmla="*/ 0 w 1378857"/>
              <a:gd name="connsiteY0" fmla="*/ 537028 h 537028"/>
              <a:gd name="connsiteX1" fmla="*/ 1378857 w 1378857"/>
              <a:gd name="connsiteY1" fmla="*/ 246743 h 537028"/>
              <a:gd name="connsiteX2" fmla="*/ 1378857 w 1378857"/>
              <a:gd name="connsiteY2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8857" h="537028">
                <a:moveTo>
                  <a:pt x="0" y="537028"/>
                </a:moveTo>
                <a:lnTo>
                  <a:pt x="1378857" y="246743"/>
                </a:lnTo>
                <a:lnTo>
                  <a:pt x="1378857" y="0"/>
                </a:lnTo>
              </a:path>
            </a:pathLst>
          </a:custGeom>
          <a:ln w="25400">
            <a:gradFill>
              <a:gsLst>
                <a:gs pos="5000">
                  <a:srgbClr val="D24960"/>
                </a:gs>
                <a:gs pos="100000">
                  <a:srgbClr val="E38D9B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32" name="矩形 13"/>
          <p:cNvSpPr>
            <a:spLocks noChangeArrowheads="1"/>
          </p:cNvSpPr>
          <p:nvPr/>
        </p:nvSpPr>
        <p:spPr bwMode="auto">
          <a:xfrm>
            <a:off x="2202106" y="1414851"/>
            <a:ext cx="2350771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Arial"/>
                <a:ea typeface="微软雅黑"/>
                <a:sym typeface="Arial"/>
              </a:rPr>
              <a:t>商户服务</a:t>
            </a:r>
            <a:endParaRPr lang="en-US" altLang="zh-CN" sz="2000" b="1" dirty="0">
              <a:latin typeface="Arial"/>
              <a:ea typeface="微软雅黑"/>
              <a:sym typeface="Arial"/>
            </a:endParaRPr>
          </a:p>
          <a:p>
            <a:r>
              <a:rPr lang="en-US" altLang="zh-CN" sz="1400" dirty="0">
                <a:latin typeface="Arial"/>
                <a:ea typeface="微软雅黑"/>
                <a:sym typeface="Arial"/>
              </a:rPr>
              <a:t>1.</a:t>
            </a:r>
            <a:r>
              <a:rPr lang="zh-CN" altLang="en-US" sz="1400" dirty="0">
                <a:latin typeface="Arial"/>
                <a:ea typeface="微软雅黑"/>
                <a:sym typeface="Arial"/>
              </a:rPr>
              <a:t>商户详情缓存</a:t>
            </a:r>
            <a:endParaRPr lang="en-US" altLang="zh-CN" sz="1400" dirty="0">
              <a:latin typeface="Arial"/>
              <a:ea typeface="微软雅黑"/>
              <a:sym typeface="Arial"/>
            </a:endParaRPr>
          </a:p>
          <a:p>
            <a:r>
              <a:rPr lang="en-US" altLang="zh-CN" sz="1400" dirty="0">
                <a:latin typeface="Arial"/>
                <a:ea typeface="微软雅黑"/>
                <a:sym typeface="Arial"/>
              </a:rPr>
              <a:t>2.</a:t>
            </a:r>
            <a:r>
              <a:rPr lang="zh-CN" altLang="en-US" sz="1400" dirty="0">
                <a:latin typeface="Arial"/>
                <a:ea typeface="微软雅黑"/>
                <a:sym typeface="Arial"/>
              </a:rPr>
              <a:t>附近商户推荐</a:t>
            </a:r>
            <a:endParaRPr lang="en-US" altLang="zh-CN" sz="1400" dirty="0">
              <a:latin typeface="Arial"/>
              <a:ea typeface="微软雅黑"/>
              <a:sym typeface="Arial"/>
            </a:endParaRPr>
          </a:p>
          <a:p>
            <a:r>
              <a:rPr lang="en-US" altLang="zh-CN" sz="1400" dirty="0">
                <a:latin typeface="Arial"/>
                <a:ea typeface="微软雅黑"/>
                <a:sym typeface="Arial"/>
              </a:rPr>
              <a:t>3.</a:t>
            </a:r>
            <a:r>
              <a:rPr lang="zh-CN" altLang="en-US" sz="1400" dirty="0">
                <a:latin typeface="Arial"/>
                <a:ea typeface="微软雅黑"/>
                <a:sym typeface="Arial"/>
              </a:rPr>
              <a:t>热门排行榜</a:t>
            </a:r>
            <a:endParaRPr lang="en-US" altLang="zh-CN" sz="1400" dirty="0">
              <a:latin typeface="Arial"/>
              <a:ea typeface="微软雅黑"/>
              <a:sym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84637" y="3556475"/>
            <a:ext cx="1981907" cy="1981585"/>
            <a:chOff x="3267366" y="2822413"/>
            <a:chExt cx="1981907" cy="1981585"/>
          </a:xfrm>
          <a:gradFill>
            <a:gsLst>
              <a:gs pos="50000">
                <a:srgbClr val="DC7183"/>
              </a:gs>
              <a:gs pos="0">
                <a:srgbClr val="E8A0AC"/>
              </a:gs>
              <a:gs pos="100000">
                <a:srgbClr val="D04159"/>
              </a:gs>
            </a:gsLst>
            <a:lin ang="0" scaled="0"/>
          </a:gradFill>
        </p:grpSpPr>
        <p:sp>
          <p:nvSpPr>
            <p:cNvPr id="23" name="圆角矩形 1"/>
            <p:cNvSpPr/>
            <p:nvPr/>
          </p:nvSpPr>
          <p:spPr bwMode="auto">
            <a:xfrm>
              <a:off x="3267366" y="2822413"/>
              <a:ext cx="1981907" cy="1981585"/>
            </a:xfrm>
            <a:custGeom>
              <a:avLst/>
              <a:gdLst/>
              <a:ahLst/>
              <a:cxnLst/>
              <a:rect l="l" t="t" r="r" b="b"/>
              <a:pathLst>
                <a:path w="2616200" h="2616200">
                  <a:moveTo>
                    <a:pt x="690040" y="381000"/>
                  </a:moveTo>
                  <a:cubicBezTo>
                    <a:pt x="519362" y="381000"/>
                    <a:pt x="381000" y="519362"/>
                    <a:pt x="381000" y="690040"/>
                  </a:cubicBezTo>
                  <a:lnTo>
                    <a:pt x="381000" y="1926160"/>
                  </a:lnTo>
                  <a:cubicBezTo>
                    <a:pt x="381000" y="2096838"/>
                    <a:pt x="519362" y="2235200"/>
                    <a:pt x="690040" y="2235200"/>
                  </a:cubicBezTo>
                  <a:lnTo>
                    <a:pt x="1926160" y="2235200"/>
                  </a:lnTo>
                  <a:cubicBezTo>
                    <a:pt x="2096838" y="2235200"/>
                    <a:pt x="2235200" y="2096838"/>
                    <a:pt x="2235200" y="1926160"/>
                  </a:cubicBezTo>
                  <a:lnTo>
                    <a:pt x="2235200" y="690040"/>
                  </a:lnTo>
                  <a:cubicBezTo>
                    <a:pt x="2235200" y="519362"/>
                    <a:pt x="2096838" y="381000"/>
                    <a:pt x="1926160" y="381000"/>
                  </a:cubicBezTo>
                  <a:close/>
                  <a:moveTo>
                    <a:pt x="436042" y="0"/>
                  </a:moveTo>
                  <a:lnTo>
                    <a:pt x="2180158" y="0"/>
                  </a:lnTo>
                  <a:cubicBezTo>
                    <a:pt x="2420977" y="0"/>
                    <a:pt x="2616200" y="195223"/>
                    <a:pt x="2616200" y="436042"/>
                  </a:cubicBezTo>
                  <a:lnTo>
                    <a:pt x="2616200" y="2180158"/>
                  </a:lnTo>
                  <a:cubicBezTo>
                    <a:pt x="2616200" y="2420977"/>
                    <a:pt x="2420977" y="2616200"/>
                    <a:pt x="2180158" y="2616200"/>
                  </a:cubicBezTo>
                  <a:lnTo>
                    <a:pt x="436042" y="2616200"/>
                  </a:lnTo>
                  <a:cubicBezTo>
                    <a:pt x="195223" y="2616200"/>
                    <a:pt x="0" y="2420977"/>
                    <a:pt x="0" y="2180158"/>
                  </a:cubicBezTo>
                  <a:lnTo>
                    <a:pt x="0" y="436042"/>
                  </a:lnTo>
                  <a:cubicBezTo>
                    <a:pt x="0" y="195223"/>
                    <a:pt x="195223" y="0"/>
                    <a:pt x="436042" y="0"/>
                  </a:cubicBezTo>
                  <a:close/>
                </a:path>
              </a:pathLst>
            </a:custGeom>
            <a:solidFill>
              <a:srgbClr val="E68D97"/>
            </a:solidFill>
            <a:ln>
              <a:noFill/>
            </a:ln>
            <a:effectLst/>
            <a:scene3d>
              <a:camera prst="perspectiveRelaxedModerately"/>
              <a:lightRig rig="threePt" dir="t"/>
            </a:scene3d>
            <a:sp3d prstMaterial="matte">
              <a:bevelT w="0" h="0" prst="coolSlant"/>
              <a:bevelB w="0" h="0" prst="angle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E68D97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19961" y="3263424"/>
              <a:ext cx="677545" cy="1106805"/>
            </a:xfrm>
            <a:prstGeom prst="rect">
              <a:avLst/>
            </a:prstGeom>
            <a:noFill/>
            <a:scene3d>
              <a:camera prst="perspectiveRelaxed">
                <a:rot lat="20975994" lon="305024" rev="21544779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b="1" dirty="0">
                  <a:solidFill>
                    <a:srgbClr val="E68D97"/>
                  </a:solidFill>
                  <a:latin typeface="Arial"/>
                  <a:ea typeface="微软雅黑"/>
                  <a:sym typeface="Arial"/>
                </a:rPr>
                <a:t>1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52877" y="2265481"/>
            <a:ext cx="1632792" cy="1363372"/>
            <a:chOff x="3549577" y="1517451"/>
            <a:chExt cx="1632792" cy="1363372"/>
          </a:xfrm>
          <a:gradFill>
            <a:gsLst>
              <a:gs pos="50000">
                <a:srgbClr val="DC7183"/>
              </a:gs>
              <a:gs pos="0">
                <a:srgbClr val="E8A0AC"/>
              </a:gs>
              <a:gs pos="100000">
                <a:srgbClr val="D04159"/>
              </a:gs>
            </a:gsLst>
            <a:lin ang="0" scaled="0"/>
          </a:gradFill>
        </p:grpSpPr>
        <p:sp>
          <p:nvSpPr>
            <p:cNvPr id="25" name="圆角矩形 1"/>
            <p:cNvSpPr>
              <a:spLocks noChangeAspect="1"/>
            </p:cNvSpPr>
            <p:nvPr/>
          </p:nvSpPr>
          <p:spPr>
            <a:xfrm>
              <a:off x="3549577" y="1517451"/>
              <a:ext cx="1632792" cy="1363372"/>
            </a:xfrm>
            <a:custGeom>
              <a:avLst/>
              <a:gdLst/>
              <a:ahLst/>
              <a:cxnLst/>
              <a:rect l="l" t="t" r="r" b="b"/>
              <a:pathLst>
                <a:path w="2616200" h="2616200">
                  <a:moveTo>
                    <a:pt x="690040" y="381000"/>
                  </a:moveTo>
                  <a:cubicBezTo>
                    <a:pt x="519362" y="381000"/>
                    <a:pt x="381000" y="519362"/>
                    <a:pt x="381000" y="690040"/>
                  </a:cubicBezTo>
                  <a:lnTo>
                    <a:pt x="381000" y="1926160"/>
                  </a:lnTo>
                  <a:cubicBezTo>
                    <a:pt x="381000" y="2096838"/>
                    <a:pt x="519362" y="2235200"/>
                    <a:pt x="690040" y="2235200"/>
                  </a:cubicBezTo>
                  <a:lnTo>
                    <a:pt x="1926160" y="2235200"/>
                  </a:lnTo>
                  <a:cubicBezTo>
                    <a:pt x="2096838" y="2235200"/>
                    <a:pt x="2235200" y="2096838"/>
                    <a:pt x="2235200" y="1926160"/>
                  </a:cubicBezTo>
                  <a:lnTo>
                    <a:pt x="2235200" y="690040"/>
                  </a:lnTo>
                  <a:cubicBezTo>
                    <a:pt x="2235200" y="519362"/>
                    <a:pt x="2096838" y="381000"/>
                    <a:pt x="1926160" y="381000"/>
                  </a:cubicBezTo>
                  <a:close/>
                  <a:moveTo>
                    <a:pt x="436042" y="0"/>
                  </a:moveTo>
                  <a:lnTo>
                    <a:pt x="2180158" y="0"/>
                  </a:lnTo>
                  <a:cubicBezTo>
                    <a:pt x="2420977" y="0"/>
                    <a:pt x="2616200" y="195223"/>
                    <a:pt x="2616200" y="436042"/>
                  </a:cubicBezTo>
                  <a:lnTo>
                    <a:pt x="2616200" y="2180158"/>
                  </a:lnTo>
                  <a:cubicBezTo>
                    <a:pt x="2616200" y="2420977"/>
                    <a:pt x="2420977" y="2616200"/>
                    <a:pt x="2180158" y="2616200"/>
                  </a:cubicBezTo>
                  <a:lnTo>
                    <a:pt x="436042" y="2616200"/>
                  </a:lnTo>
                  <a:cubicBezTo>
                    <a:pt x="195223" y="2616200"/>
                    <a:pt x="0" y="2420977"/>
                    <a:pt x="0" y="2180158"/>
                  </a:cubicBezTo>
                  <a:lnTo>
                    <a:pt x="0" y="436042"/>
                  </a:lnTo>
                  <a:cubicBezTo>
                    <a:pt x="0" y="195223"/>
                    <a:pt x="195223" y="0"/>
                    <a:pt x="436042" y="0"/>
                  </a:cubicBezTo>
                  <a:close/>
                </a:path>
              </a:pathLst>
            </a:custGeom>
            <a:solidFill>
              <a:srgbClr val="EBA2A9"/>
            </a:solidFill>
            <a:ln>
              <a:noFill/>
            </a:ln>
            <a:effectLst/>
            <a:scene3d>
              <a:camera prst="perspectiveRelaxedModerately" fov="6000000">
                <a:rot lat="19634563" lon="20160148" rev="812592"/>
              </a:camera>
              <a:lightRig rig="threePt" dir="t">
                <a:rot lat="0" lon="0" rev="9600000"/>
              </a:lightRig>
            </a:scene3d>
            <a:sp3d>
              <a:bevelB w="0" h="0" prst="angle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E68D97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03144" y="1734428"/>
              <a:ext cx="655949" cy="1107996"/>
            </a:xfrm>
            <a:prstGeom prst="rect">
              <a:avLst/>
            </a:prstGeom>
            <a:noFill/>
            <a:scene3d>
              <a:camera prst="perspectiveRelaxed">
                <a:rot lat="18292249" lon="21077898" rev="377204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6600" b="1" dirty="0">
                  <a:solidFill>
                    <a:srgbClr val="E68D97"/>
                  </a:solidFill>
                  <a:latin typeface="Arial"/>
                  <a:ea typeface="微软雅黑"/>
                  <a:sym typeface="Arial"/>
                </a:rPr>
                <a:t>2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82352" y="2481918"/>
            <a:ext cx="1338891" cy="1117965"/>
            <a:chOff x="5079052" y="1733886"/>
            <a:chExt cx="1338890" cy="1117965"/>
          </a:xfrm>
          <a:gradFill>
            <a:gsLst>
              <a:gs pos="50000">
                <a:srgbClr val="DC7183"/>
              </a:gs>
              <a:gs pos="0">
                <a:srgbClr val="E8A0AC"/>
              </a:gs>
              <a:gs pos="100000">
                <a:srgbClr val="D04159"/>
              </a:gs>
            </a:gsLst>
            <a:lin ang="0" scaled="0"/>
          </a:gradFill>
        </p:grpSpPr>
        <p:sp>
          <p:nvSpPr>
            <p:cNvPr id="26" name="圆角矩形 1"/>
            <p:cNvSpPr>
              <a:spLocks noChangeAspect="1"/>
            </p:cNvSpPr>
            <p:nvPr/>
          </p:nvSpPr>
          <p:spPr>
            <a:xfrm>
              <a:off x="5079052" y="1733886"/>
              <a:ext cx="1338890" cy="1117965"/>
            </a:xfrm>
            <a:custGeom>
              <a:avLst/>
              <a:gdLst/>
              <a:ahLst/>
              <a:cxnLst/>
              <a:rect l="l" t="t" r="r" b="b"/>
              <a:pathLst>
                <a:path w="2616200" h="2616200">
                  <a:moveTo>
                    <a:pt x="690040" y="381000"/>
                  </a:moveTo>
                  <a:cubicBezTo>
                    <a:pt x="519362" y="381000"/>
                    <a:pt x="381000" y="519362"/>
                    <a:pt x="381000" y="690040"/>
                  </a:cubicBezTo>
                  <a:lnTo>
                    <a:pt x="381000" y="1926160"/>
                  </a:lnTo>
                  <a:cubicBezTo>
                    <a:pt x="381000" y="2096838"/>
                    <a:pt x="519362" y="2235200"/>
                    <a:pt x="690040" y="2235200"/>
                  </a:cubicBezTo>
                  <a:lnTo>
                    <a:pt x="1926160" y="2235200"/>
                  </a:lnTo>
                  <a:cubicBezTo>
                    <a:pt x="2096838" y="2235200"/>
                    <a:pt x="2235200" y="2096838"/>
                    <a:pt x="2235200" y="1926160"/>
                  </a:cubicBezTo>
                  <a:lnTo>
                    <a:pt x="2235200" y="690040"/>
                  </a:lnTo>
                  <a:cubicBezTo>
                    <a:pt x="2235200" y="519362"/>
                    <a:pt x="2096838" y="381000"/>
                    <a:pt x="1926160" y="381000"/>
                  </a:cubicBezTo>
                  <a:close/>
                  <a:moveTo>
                    <a:pt x="436042" y="0"/>
                  </a:moveTo>
                  <a:lnTo>
                    <a:pt x="2180158" y="0"/>
                  </a:lnTo>
                  <a:cubicBezTo>
                    <a:pt x="2420977" y="0"/>
                    <a:pt x="2616200" y="195223"/>
                    <a:pt x="2616200" y="436042"/>
                  </a:cubicBezTo>
                  <a:lnTo>
                    <a:pt x="2616200" y="2180158"/>
                  </a:lnTo>
                  <a:cubicBezTo>
                    <a:pt x="2616200" y="2420977"/>
                    <a:pt x="2420977" y="2616200"/>
                    <a:pt x="2180158" y="2616200"/>
                  </a:cubicBezTo>
                  <a:lnTo>
                    <a:pt x="436042" y="2616200"/>
                  </a:lnTo>
                  <a:cubicBezTo>
                    <a:pt x="195223" y="2616200"/>
                    <a:pt x="0" y="2420977"/>
                    <a:pt x="0" y="2180158"/>
                  </a:cubicBezTo>
                  <a:lnTo>
                    <a:pt x="0" y="436042"/>
                  </a:lnTo>
                  <a:cubicBezTo>
                    <a:pt x="0" y="195223"/>
                    <a:pt x="195223" y="0"/>
                    <a:pt x="436042" y="0"/>
                  </a:cubicBezTo>
                  <a:close/>
                </a:path>
              </a:pathLst>
            </a:custGeom>
            <a:solidFill>
              <a:srgbClr val="E68D97"/>
            </a:solidFill>
            <a:ln>
              <a:noFill/>
            </a:ln>
            <a:effectLst/>
            <a:scene3d>
              <a:camera prst="perspectiveBelow" fov="6000000">
                <a:rot lat="19863891" lon="18296324" rev="1353930"/>
              </a:camera>
              <a:lightRig rig="threePt" dir="t">
                <a:rot lat="0" lon="0" rev="9600000"/>
              </a:lightRig>
            </a:scene3d>
            <a:sp3d>
              <a:bevelT w="0" h="0" prst="coolSlant"/>
              <a:bevelB w="0" h="0" prst="angle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E68D97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63862" y="1925351"/>
              <a:ext cx="527709" cy="830997"/>
            </a:xfrm>
            <a:prstGeom prst="rect">
              <a:avLst/>
            </a:prstGeom>
            <a:noFill/>
            <a:scene3d>
              <a:camera prst="perspectiveRelaxedModerately">
                <a:rot lat="18822534" lon="18524289" rev="1713141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800" b="1" dirty="0">
                  <a:solidFill>
                    <a:srgbClr val="E68D97"/>
                  </a:solidFill>
                  <a:latin typeface="Arial"/>
                  <a:ea typeface="微软雅黑"/>
                  <a:sym typeface="Arial"/>
                </a:rPr>
                <a:t>3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372809" y="3821236"/>
            <a:ext cx="1372235" cy="1319530"/>
            <a:chOff x="5200599" y="2990021"/>
            <a:chExt cx="1372235" cy="1319530"/>
          </a:xfrm>
          <a:gradFill>
            <a:gsLst>
              <a:gs pos="50000">
                <a:srgbClr val="DC7183"/>
              </a:gs>
              <a:gs pos="0">
                <a:srgbClr val="E8A0AC"/>
              </a:gs>
              <a:gs pos="100000">
                <a:srgbClr val="D04159"/>
              </a:gs>
            </a:gsLst>
            <a:lin ang="0" scaled="0"/>
          </a:gradFill>
        </p:grpSpPr>
        <p:sp>
          <p:nvSpPr>
            <p:cNvPr id="27" name="圆角矩形 1"/>
            <p:cNvSpPr>
              <a:spLocks noChangeAspect="1"/>
            </p:cNvSpPr>
            <p:nvPr/>
          </p:nvSpPr>
          <p:spPr>
            <a:xfrm rot="21056213">
              <a:off x="5200599" y="2990021"/>
              <a:ext cx="1372235" cy="1319530"/>
            </a:xfrm>
            <a:custGeom>
              <a:avLst/>
              <a:gdLst/>
              <a:ahLst/>
              <a:cxnLst/>
              <a:rect l="l" t="t" r="r" b="b"/>
              <a:pathLst>
                <a:path w="2616200" h="2616200">
                  <a:moveTo>
                    <a:pt x="690040" y="381000"/>
                  </a:moveTo>
                  <a:cubicBezTo>
                    <a:pt x="519362" y="381000"/>
                    <a:pt x="381000" y="519362"/>
                    <a:pt x="381000" y="690040"/>
                  </a:cubicBezTo>
                  <a:lnTo>
                    <a:pt x="381000" y="1926160"/>
                  </a:lnTo>
                  <a:cubicBezTo>
                    <a:pt x="381000" y="2096838"/>
                    <a:pt x="519362" y="2235200"/>
                    <a:pt x="690040" y="2235200"/>
                  </a:cubicBezTo>
                  <a:lnTo>
                    <a:pt x="1926160" y="2235200"/>
                  </a:lnTo>
                  <a:cubicBezTo>
                    <a:pt x="2096838" y="2235200"/>
                    <a:pt x="2235200" y="2096838"/>
                    <a:pt x="2235200" y="1926160"/>
                  </a:cubicBezTo>
                  <a:lnTo>
                    <a:pt x="2235200" y="690040"/>
                  </a:lnTo>
                  <a:cubicBezTo>
                    <a:pt x="2235200" y="519362"/>
                    <a:pt x="2096838" y="381000"/>
                    <a:pt x="1926160" y="381000"/>
                  </a:cubicBezTo>
                  <a:close/>
                  <a:moveTo>
                    <a:pt x="436042" y="0"/>
                  </a:moveTo>
                  <a:lnTo>
                    <a:pt x="2180158" y="0"/>
                  </a:lnTo>
                  <a:cubicBezTo>
                    <a:pt x="2420977" y="0"/>
                    <a:pt x="2616200" y="195223"/>
                    <a:pt x="2616200" y="436042"/>
                  </a:cubicBezTo>
                  <a:lnTo>
                    <a:pt x="2616200" y="2180158"/>
                  </a:lnTo>
                  <a:cubicBezTo>
                    <a:pt x="2616200" y="2420977"/>
                    <a:pt x="2420977" y="2616200"/>
                    <a:pt x="2180158" y="2616200"/>
                  </a:cubicBezTo>
                  <a:lnTo>
                    <a:pt x="436042" y="2616200"/>
                  </a:lnTo>
                  <a:cubicBezTo>
                    <a:pt x="195223" y="2616200"/>
                    <a:pt x="0" y="2420977"/>
                    <a:pt x="0" y="2180158"/>
                  </a:cubicBezTo>
                  <a:lnTo>
                    <a:pt x="0" y="436042"/>
                  </a:lnTo>
                  <a:cubicBezTo>
                    <a:pt x="0" y="195223"/>
                    <a:pt x="195223" y="0"/>
                    <a:pt x="436042" y="0"/>
                  </a:cubicBezTo>
                  <a:close/>
                </a:path>
              </a:pathLst>
            </a:custGeom>
            <a:solidFill>
              <a:srgbClr val="EBA2A9"/>
            </a:solidFill>
            <a:ln>
              <a:noFill/>
            </a:ln>
            <a:effectLst/>
            <a:scene3d>
              <a:camera prst="perspectiveHeroicExtremeRightFacing" fov="7200000">
                <a:rot lat="21486198" lon="19449816" rev="21176828"/>
              </a:camera>
              <a:lightRig rig="threePt" dir="t">
                <a:rot lat="0" lon="0" rev="9600000"/>
              </a:lightRig>
            </a:scene3d>
            <a:sp3d prstMaterial="matte">
              <a:bevelT w="0" h="0" prst="coolSlant"/>
              <a:bevelB w="0" h="0" prst="angle"/>
              <a:contourClr>
                <a:schemeClr val="bg1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E68D97"/>
                </a:solidFill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61054" y="3193996"/>
              <a:ext cx="355992" cy="922020"/>
            </a:xfrm>
            <a:prstGeom prst="rect">
              <a:avLst/>
            </a:prstGeom>
            <a:noFill/>
            <a:scene3d>
              <a:camera prst="perspectiveContrastingRightFacing">
                <a:rot lat="21344834" lon="18608065" rev="233497"/>
              </a:camera>
              <a:lightRig rig="threePt" dir="t"/>
            </a:scene3d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E68D97"/>
                  </a:solidFill>
                  <a:latin typeface="Arial"/>
                  <a:ea typeface="微软雅黑"/>
                  <a:sym typeface="Arial"/>
                </a:rPr>
                <a:t>4</a:t>
              </a:r>
            </a:p>
          </p:txBody>
        </p:sp>
      </p:grpSp>
      <p:sp>
        <p:nvSpPr>
          <p:cNvPr id="6" name="矩形 13"/>
          <p:cNvSpPr>
            <a:spLocks noChangeArrowheads="1"/>
          </p:cNvSpPr>
          <p:nvPr/>
        </p:nvSpPr>
        <p:spPr bwMode="auto">
          <a:xfrm>
            <a:off x="8233410" y="1450342"/>
            <a:ext cx="2465071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营销系统</a:t>
            </a:r>
            <a:r>
              <a:rPr lang="zh-CN" altLang="en-US" sz="1400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：</a:t>
            </a:r>
            <a:endParaRPr lang="en-US" altLang="zh-CN" sz="140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  <a:p>
            <a:pPr algn="just"/>
            <a:r>
              <a:rPr lang="en-US" altLang="zh-CN" sz="1400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优惠券秒杀</a:t>
            </a:r>
            <a:endParaRPr lang="en-US" altLang="zh-CN" sz="140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  <a:p>
            <a:pPr algn="just"/>
            <a:r>
              <a:rPr lang="en-US" altLang="zh-CN" sz="1400" dirty="0">
                <a:latin typeface="Arial"/>
                <a:ea typeface="微软雅黑"/>
                <a:sym typeface="Arial"/>
              </a:rPr>
              <a:t>2.Uv</a:t>
            </a:r>
            <a:r>
              <a:rPr lang="zh-CN" altLang="en-US" sz="1400" dirty="0">
                <a:latin typeface="Arial"/>
                <a:ea typeface="微软雅黑"/>
                <a:sym typeface="Arial"/>
              </a:rPr>
              <a:t>统计</a:t>
            </a:r>
            <a:endParaRPr lang="zh-CN" altLang="en-US" sz="140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1" name="矩形 13"/>
          <p:cNvSpPr>
            <a:spLocks noChangeArrowheads="1"/>
          </p:cNvSpPr>
          <p:nvPr/>
        </p:nvSpPr>
        <p:spPr bwMode="auto">
          <a:xfrm>
            <a:off x="8353246" y="4276853"/>
            <a:ext cx="239458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社交功能：</a:t>
            </a:r>
            <a:endParaRPr lang="en-US" altLang="zh-CN" b="1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  <a:p>
            <a:pPr algn="just"/>
            <a:r>
              <a:rPr lang="en-US" altLang="zh-CN" sz="1400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1.</a:t>
            </a:r>
            <a:r>
              <a:rPr lang="zh-CN" altLang="en-US" sz="1400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好友关注</a:t>
            </a:r>
            <a:endParaRPr lang="en-US" altLang="zh-CN" sz="140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  <a:p>
            <a:pPr algn="just"/>
            <a:r>
              <a:rPr lang="en-US" altLang="zh-CN" sz="1400" dirty="0">
                <a:latin typeface="Arial"/>
                <a:ea typeface="微软雅黑"/>
                <a:sym typeface="Arial"/>
              </a:rPr>
              <a:t>2.</a:t>
            </a:r>
            <a:r>
              <a:rPr lang="zh-CN" altLang="en-US" sz="1400" dirty="0">
                <a:latin typeface="Arial"/>
                <a:ea typeface="微软雅黑"/>
                <a:sym typeface="Arial"/>
              </a:rPr>
              <a:t>消息推送</a:t>
            </a:r>
            <a:endParaRPr lang="zh-CN" altLang="en-US" sz="140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2" name="矩形 13"/>
          <p:cNvSpPr>
            <a:spLocks noChangeArrowheads="1"/>
          </p:cNvSpPr>
          <p:nvPr/>
        </p:nvSpPr>
        <p:spPr bwMode="auto">
          <a:xfrm>
            <a:off x="1468121" y="4800602"/>
            <a:ext cx="2349500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latin typeface="Arial"/>
                <a:ea typeface="微软雅黑"/>
                <a:sym typeface="Arial"/>
              </a:rPr>
              <a:t>用户系统</a:t>
            </a:r>
            <a:r>
              <a:rPr lang="zh-CN" altLang="en-US" sz="1400" dirty="0">
                <a:latin typeface="Arial"/>
                <a:ea typeface="微软雅黑"/>
                <a:sym typeface="Arial"/>
              </a:rPr>
              <a:t>：</a:t>
            </a:r>
            <a:r>
              <a:rPr lang="en-US" altLang="zh-CN" sz="1400" dirty="0">
                <a:latin typeface="Arial"/>
                <a:ea typeface="微软雅黑"/>
                <a:sym typeface="Arial"/>
              </a:rPr>
              <a:t>1.</a:t>
            </a:r>
            <a:r>
              <a:rPr lang="zh-CN" altLang="en-US" sz="1400" dirty="0">
                <a:latin typeface="Arial"/>
                <a:ea typeface="微软雅黑"/>
                <a:sym typeface="Arial"/>
              </a:rPr>
              <a:t>短信登录：支持手机验证码登录</a:t>
            </a:r>
            <a:endParaRPr lang="en-US" altLang="zh-CN" sz="1400" dirty="0">
              <a:latin typeface="Arial"/>
              <a:ea typeface="微软雅黑"/>
              <a:sym typeface="Arial"/>
            </a:endParaRPr>
          </a:p>
          <a:p>
            <a:pPr algn="r"/>
            <a:r>
              <a:rPr lang="en-US" altLang="zh-CN" sz="1400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2.</a:t>
            </a:r>
            <a:r>
              <a:rPr lang="zh-CN" altLang="en-US" sz="1400" dirty="0">
                <a:solidFill>
                  <a:schemeClr val="tx1"/>
                </a:solidFill>
                <a:latin typeface="Arial"/>
                <a:ea typeface="微软雅黑"/>
                <a:sym typeface="Arial"/>
              </a:rPr>
              <a:t>会话管理：</a:t>
            </a:r>
            <a:endParaRPr lang="en-US" altLang="zh-CN" sz="140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  <a:p>
            <a:pPr algn="r"/>
            <a:r>
              <a:rPr lang="zh-CN" altLang="en-US" sz="1400" dirty="0">
                <a:latin typeface="Arial"/>
                <a:ea typeface="微软雅黑"/>
                <a:sym typeface="Arial"/>
              </a:rPr>
              <a:t>支持多设备在线，自动过期</a:t>
            </a:r>
            <a:endParaRPr lang="zh-CN" altLang="en-US" sz="1400" dirty="0">
              <a:solidFill>
                <a:schemeClr val="tx1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7520" y="280670"/>
            <a:ext cx="2260601" cy="646430"/>
            <a:chOff x="329" y="65"/>
            <a:chExt cx="3560" cy="1018"/>
          </a:xfrm>
        </p:grpSpPr>
        <p:sp>
          <p:nvSpPr>
            <p:cNvPr id="8" name="椭圆 7"/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03" y="65"/>
              <a:ext cx="3186" cy="10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功能需求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0" grpId="0" bldLvl="0" animBg="1"/>
      <p:bldP spid="31" grpId="0" bldLvl="0" animBg="1"/>
      <p:bldP spid="32" grpId="0"/>
      <p:bldP spid="6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0D88B-3A47-3676-41FB-53BD5A483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EC831A1F-6746-FF23-6D67-731052B80B91}"/>
              </a:ext>
            </a:extLst>
          </p:cNvPr>
          <p:cNvGrpSpPr/>
          <p:nvPr/>
        </p:nvGrpSpPr>
        <p:grpSpPr>
          <a:xfrm>
            <a:off x="1743075" y="2641602"/>
            <a:ext cx="1468120" cy="1402715"/>
            <a:chOff x="2922" y="4325"/>
            <a:chExt cx="2312" cy="2209"/>
          </a:xfrm>
          <a:gradFill>
            <a:gsLst>
              <a:gs pos="50000">
                <a:srgbClr val="DC7183"/>
              </a:gs>
              <a:gs pos="0">
                <a:srgbClr val="E8A0AC"/>
              </a:gs>
              <a:gs pos="100000">
                <a:srgbClr val="D04159"/>
              </a:gs>
            </a:gsLst>
            <a:lin ang="0" scaled="0"/>
          </a:gradFill>
        </p:grpSpPr>
        <p:grpSp>
          <p:nvGrpSpPr>
            <p:cNvPr id="8" name="Group 11">
              <a:extLst>
                <a:ext uri="{FF2B5EF4-FFF2-40B4-BE49-F238E27FC236}">
                  <a16:creationId xmlns:a16="http://schemas.microsoft.com/office/drawing/2014/main" id="{DA2DAB6D-7C28-05CF-1BDB-6E4ADA62B883}"/>
                </a:ext>
              </a:extLst>
            </p:cNvPr>
            <p:cNvGrpSpPr/>
            <p:nvPr/>
          </p:nvGrpSpPr>
          <p:grpSpPr>
            <a:xfrm>
              <a:off x="2981" y="4325"/>
              <a:ext cx="2193" cy="2209"/>
              <a:chOff x="1743076" y="2991066"/>
              <a:chExt cx="1414666" cy="1619124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Shape 1721">
                <a:extLst>
                  <a:ext uri="{FF2B5EF4-FFF2-40B4-BE49-F238E27FC236}">
                    <a16:creationId xmlns:a16="http://schemas.microsoft.com/office/drawing/2014/main" id="{51F78138-59B9-ED78-6959-54DE806ACEB3}"/>
                  </a:ext>
                </a:extLst>
              </p:cNvPr>
              <p:cNvSpPr/>
              <p:nvPr/>
            </p:nvSpPr>
            <p:spPr>
              <a:xfrm rot="18900000">
                <a:off x="1743076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solidFill>
                <a:srgbClr val="E68D97"/>
              </a:solidFill>
              <a:ln w="12700">
                <a:noFill/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>
                  <a:spcBef>
                    <a:spcPts val="3375"/>
                  </a:spcBef>
                  <a:defRPr sz="2500"/>
                </a:pPr>
                <a:endParaRPr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0" name="Shape 1732">
                <a:extLst>
                  <a:ext uri="{FF2B5EF4-FFF2-40B4-BE49-F238E27FC236}">
                    <a16:creationId xmlns:a16="http://schemas.microsoft.com/office/drawing/2014/main" id="{37E23A64-B4D7-7C62-A659-50C3264C524B}"/>
                  </a:ext>
                </a:extLst>
              </p:cNvPr>
              <p:cNvSpPr/>
              <p:nvPr/>
            </p:nvSpPr>
            <p:spPr>
              <a:xfrm rot="18900000">
                <a:off x="1743076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solidFill>
                <a:srgbClr val="EBA2A9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/>
                </a:pPr>
                <a:endParaRPr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F70607A-9931-7C13-F812-C51D23173B1B}"/>
                </a:ext>
              </a:extLst>
            </p:cNvPr>
            <p:cNvSpPr txBox="1"/>
            <p:nvPr/>
          </p:nvSpPr>
          <p:spPr>
            <a:xfrm>
              <a:off x="2922" y="5110"/>
              <a:ext cx="2312" cy="7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性能需求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BC2A551-77D1-B479-0DE3-6F896DC63ED0}"/>
              </a:ext>
            </a:extLst>
          </p:cNvPr>
          <p:cNvGrpSpPr/>
          <p:nvPr/>
        </p:nvGrpSpPr>
        <p:grpSpPr>
          <a:xfrm>
            <a:off x="3525520" y="2727960"/>
            <a:ext cx="1468120" cy="1402715"/>
            <a:chOff x="5727" y="4435"/>
            <a:chExt cx="2312" cy="2209"/>
          </a:xfrm>
          <a:gradFill>
            <a:gsLst>
              <a:gs pos="50000">
                <a:srgbClr val="DC7183"/>
              </a:gs>
              <a:gs pos="0">
                <a:srgbClr val="E8A0AC"/>
              </a:gs>
              <a:gs pos="100000">
                <a:srgbClr val="D04159"/>
              </a:gs>
            </a:gsLst>
            <a:lin ang="0" scaled="0"/>
          </a:gradFill>
        </p:grpSpPr>
        <p:grpSp>
          <p:nvGrpSpPr>
            <p:cNvPr id="5" name="Group 12">
              <a:extLst>
                <a:ext uri="{FF2B5EF4-FFF2-40B4-BE49-F238E27FC236}">
                  <a16:creationId xmlns:a16="http://schemas.microsoft.com/office/drawing/2014/main" id="{CA3E3968-A24A-B45D-C4FD-5BDA400095A1}"/>
                </a:ext>
              </a:extLst>
            </p:cNvPr>
            <p:cNvGrpSpPr/>
            <p:nvPr/>
          </p:nvGrpSpPr>
          <p:grpSpPr>
            <a:xfrm>
              <a:off x="5786" y="4435"/>
              <a:ext cx="2193" cy="2209"/>
              <a:chOff x="3563871" y="3199409"/>
              <a:chExt cx="1414666" cy="1619124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Shape 1722">
                <a:extLst>
                  <a:ext uri="{FF2B5EF4-FFF2-40B4-BE49-F238E27FC236}">
                    <a16:creationId xmlns:a16="http://schemas.microsoft.com/office/drawing/2014/main" id="{828F3340-3A6E-50EC-83F7-3F911AFA4ABE}"/>
                  </a:ext>
                </a:extLst>
              </p:cNvPr>
              <p:cNvSpPr/>
              <p:nvPr/>
            </p:nvSpPr>
            <p:spPr>
              <a:xfrm rot="8100000">
                <a:off x="3563871" y="3403867"/>
                <a:ext cx="1414666" cy="1414666"/>
              </a:xfrm>
              <a:prstGeom prst="roundRect">
                <a:avLst>
                  <a:gd name="adj" fmla="val 15000"/>
                </a:avLst>
              </a:prstGeom>
              <a:solidFill>
                <a:srgbClr val="EBA2A9"/>
              </a:solidFill>
              <a:ln w="12700">
                <a:noFill/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spcBef>
                    <a:spcPts val="3375"/>
                  </a:spcBef>
                  <a:defRPr sz="2500"/>
                </a:pPr>
                <a:endParaRPr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7" name="Shape 1729">
                <a:extLst>
                  <a:ext uri="{FF2B5EF4-FFF2-40B4-BE49-F238E27FC236}">
                    <a16:creationId xmlns:a16="http://schemas.microsoft.com/office/drawing/2014/main" id="{E0F367A3-2818-2288-7533-7FA22989676C}"/>
                  </a:ext>
                </a:extLst>
              </p:cNvPr>
              <p:cNvSpPr/>
              <p:nvPr/>
            </p:nvSpPr>
            <p:spPr>
              <a:xfrm rot="8100000">
                <a:off x="3563871" y="3199409"/>
                <a:ext cx="1414666" cy="1414667"/>
              </a:xfrm>
              <a:prstGeom prst="roundRect">
                <a:avLst>
                  <a:gd name="adj" fmla="val 15000"/>
                </a:avLst>
              </a:prstGeom>
              <a:solidFill>
                <a:srgbClr val="E68D97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/>
                </a:pPr>
                <a:endParaRPr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2B21537-2846-BC6D-D6BD-A561FCD4BC8B}"/>
                </a:ext>
              </a:extLst>
            </p:cNvPr>
            <p:cNvSpPr txBox="1"/>
            <p:nvPr/>
          </p:nvSpPr>
          <p:spPr>
            <a:xfrm>
              <a:off x="5727" y="5109"/>
              <a:ext cx="2312" cy="7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安全需求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F57F21A-5E03-5D4B-508B-4239B79F90B6}"/>
              </a:ext>
            </a:extLst>
          </p:cNvPr>
          <p:cNvGrpSpPr/>
          <p:nvPr/>
        </p:nvGrpSpPr>
        <p:grpSpPr>
          <a:xfrm>
            <a:off x="5342255" y="2727960"/>
            <a:ext cx="1468120" cy="1402715"/>
            <a:chOff x="8588" y="4435"/>
            <a:chExt cx="2312" cy="2209"/>
          </a:xfrm>
          <a:gradFill>
            <a:gsLst>
              <a:gs pos="50000">
                <a:srgbClr val="DC7183"/>
              </a:gs>
              <a:gs pos="0">
                <a:srgbClr val="E8A0AC"/>
              </a:gs>
              <a:gs pos="100000">
                <a:srgbClr val="D04159"/>
              </a:gs>
            </a:gsLst>
            <a:lin ang="0" scaled="0"/>
          </a:gradFill>
        </p:grpSpPr>
        <p:grpSp>
          <p:nvGrpSpPr>
            <p:cNvPr id="2" name="Group 14">
              <a:extLst>
                <a:ext uri="{FF2B5EF4-FFF2-40B4-BE49-F238E27FC236}">
                  <a16:creationId xmlns:a16="http://schemas.microsoft.com/office/drawing/2014/main" id="{0419DD94-7E11-3D2C-E2DA-BFB66ADDF6C2}"/>
                </a:ext>
              </a:extLst>
            </p:cNvPr>
            <p:cNvGrpSpPr/>
            <p:nvPr/>
          </p:nvGrpSpPr>
          <p:grpSpPr>
            <a:xfrm>
              <a:off x="8594" y="4435"/>
              <a:ext cx="2193" cy="2209"/>
              <a:chOff x="5379142" y="2991066"/>
              <a:chExt cx="1414667" cy="1619124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Shape 1723">
                <a:extLst>
                  <a:ext uri="{FF2B5EF4-FFF2-40B4-BE49-F238E27FC236}">
                    <a16:creationId xmlns:a16="http://schemas.microsoft.com/office/drawing/2014/main" id="{5145C3CE-B89B-94BE-614C-BE5ED3139635}"/>
                  </a:ext>
                </a:extLst>
              </p:cNvPr>
              <p:cNvSpPr/>
              <p:nvPr/>
            </p:nvSpPr>
            <p:spPr>
              <a:xfrm rot="18900000">
                <a:off x="5379143" y="2991066"/>
                <a:ext cx="1414666" cy="1414666"/>
              </a:xfrm>
              <a:prstGeom prst="roundRect">
                <a:avLst>
                  <a:gd name="adj" fmla="val 15000"/>
                </a:avLst>
              </a:prstGeom>
              <a:solidFill>
                <a:srgbClr val="E68D97"/>
              </a:solidFill>
              <a:ln w="12700">
                <a:noFill/>
                <a:miter lim="400000"/>
              </a:ln>
            </p:spPr>
            <p:txBody>
              <a:bodyPr lIns="50800" tIns="50800" rIns="50800" bIns="50800" anchor="ctr"/>
              <a:lstStyle/>
              <a:p>
                <a:pPr>
                  <a:spcBef>
                    <a:spcPts val="3375"/>
                  </a:spcBef>
                  <a:defRPr sz="2500"/>
                </a:pPr>
                <a:endParaRPr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4" name="Shape 1726">
                <a:extLst>
                  <a:ext uri="{FF2B5EF4-FFF2-40B4-BE49-F238E27FC236}">
                    <a16:creationId xmlns:a16="http://schemas.microsoft.com/office/drawing/2014/main" id="{495969FC-3964-56A6-06CA-9FEAABDCAED5}"/>
                  </a:ext>
                </a:extLst>
              </p:cNvPr>
              <p:cNvSpPr/>
              <p:nvPr/>
            </p:nvSpPr>
            <p:spPr>
              <a:xfrm rot="18900000">
                <a:off x="5379142" y="3195523"/>
                <a:ext cx="1414666" cy="1414667"/>
              </a:xfrm>
              <a:prstGeom prst="roundRect">
                <a:avLst>
                  <a:gd name="adj" fmla="val 15000"/>
                </a:avLst>
              </a:prstGeom>
              <a:solidFill>
                <a:srgbClr val="EBA2A9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/>
                </a:pPr>
                <a:endParaRPr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C288601-77A0-2AF9-BD01-1D10F87B0ED2}"/>
                </a:ext>
              </a:extLst>
            </p:cNvPr>
            <p:cNvSpPr txBox="1"/>
            <p:nvPr/>
          </p:nvSpPr>
          <p:spPr>
            <a:xfrm>
              <a:off x="8588" y="5219"/>
              <a:ext cx="2312" cy="130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兼容性需求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E5CB0FA-100F-9462-D499-27581FA72B14}"/>
              </a:ext>
            </a:extLst>
          </p:cNvPr>
          <p:cNvGrpSpPr/>
          <p:nvPr/>
        </p:nvGrpSpPr>
        <p:grpSpPr>
          <a:xfrm>
            <a:off x="7158989" y="2834640"/>
            <a:ext cx="1468120" cy="1402715"/>
            <a:chOff x="11449" y="4603"/>
            <a:chExt cx="2312" cy="2209"/>
          </a:xfrm>
          <a:gradFill>
            <a:gsLst>
              <a:gs pos="50000">
                <a:srgbClr val="DC7183"/>
              </a:gs>
              <a:gs pos="0">
                <a:srgbClr val="E8A0AC"/>
              </a:gs>
              <a:gs pos="100000">
                <a:srgbClr val="D04159"/>
              </a:gs>
            </a:gsLst>
            <a:lin ang="0" scaled="0"/>
          </a:gradFill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584512E-56E4-9856-D92F-706623466C97}"/>
                </a:ext>
              </a:extLst>
            </p:cNvPr>
            <p:cNvGrpSpPr/>
            <p:nvPr/>
          </p:nvGrpSpPr>
          <p:grpSpPr>
            <a:xfrm>
              <a:off x="11509" y="4603"/>
              <a:ext cx="2193" cy="2209"/>
              <a:chOff x="10079" y="2860"/>
              <a:chExt cx="2534" cy="2900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Shape 1724">
                <a:extLst>
                  <a:ext uri="{FF2B5EF4-FFF2-40B4-BE49-F238E27FC236}">
                    <a16:creationId xmlns:a16="http://schemas.microsoft.com/office/drawing/2014/main" id="{412AF1DB-7B8E-CE25-9A34-2EA8A29CE763}"/>
                  </a:ext>
                </a:extLst>
              </p:cNvPr>
              <p:cNvSpPr/>
              <p:nvPr/>
            </p:nvSpPr>
            <p:spPr>
              <a:xfrm rot="8100000">
                <a:off x="10079" y="3226"/>
                <a:ext cx="2534" cy="2534"/>
              </a:xfrm>
              <a:prstGeom prst="roundRect">
                <a:avLst>
                  <a:gd name="adj" fmla="val 15000"/>
                </a:avLst>
              </a:prstGeom>
              <a:solidFill>
                <a:srgbClr val="EBA2A9"/>
              </a:solidFill>
              <a:ln w="12700">
                <a:noFill/>
                <a:miter lim="400000"/>
              </a:ln>
              <a:effectLst/>
            </p:spPr>
            <p:txBody>
              <a:bodyPr lIns="50800" tIns="50800" rIns="50800" bIns="50800" anchor="ctr"/>
              <a:lstStyle/>
              <a:p>
                <a:pPr>
                  <a:spcBef>
                    <a:spcPts val="3375"/>
                  </a:spcBef>
                  <a:defRPr sz="2500"/>
                </a:pPr>
                <a:endParaRPr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  <p:sp>
            <p:nvSpPr>
              <p:cNvPr id="13" name="Shape 1735">
                <a:extLst>
                  <a:ext uri="{FF2B5EF4-FFF2-40B4-BE49-F238E27FC236}">
                    <a16:creationId xmlns:a16="http://schemas.microsoft.com/office/drawing/2014/main" id="{8E5B60AB-CFAD-71BE-8414-7024DC2A977D}"/>
                  </a:ext>
                </a:extLst>
              </p:cNvPr>
              <p:cNvSpPr/>
              <p:nvPr/>
            </p:nvSpPr>
            <p:spPr>
              <a:xfrm rot="8100000">
                <a:off x="10079" y="2860"/>
                <a:ext cx="2534" cy="2534"/>
              </a:xfrm>
              <a:prstGeom prst="roundRect">
                <a:avLst>
                  <a:gd name="adj" fmla="val 15000"/>
                </a:avLst>
              </a:prstGeom>
              <a:solidFill>
                <a:srgbClr val="E68D97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spcBef>
                    <a:spcPts val="3375"/>
                  </a:spcBef>
                  <a:defRPr sz="2500"/>
                </a:pPr>
                <a:endParaRPr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endParaRPr>
              </a:p>
            </p:txBody>
          </p:sp>
        </p:grp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0530527-D953-60AC-6070-5977C97D4898}"/>
                </a:ext>
              </a:extLst>
            </p:cNvPr>
            <p:cNvSpPr txBox="1"/>
            <p:nvPr/>
          </p:nvSpPr>
          <p:spPr>
            <a:xfrm>
              <a:off x="11449" y="5219"/>
              <a:ext cx="2312" cy="72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2">
                      <a:lumMod val="10000"/>
                    </a:schemeClr>
                  </a:solidFill>
                  <a:latin typeface="Arial"/>
                  <a:ea typeface="微软雅黑"/>
                  <a:sym typeface="Arial"/>
                </a:rPr>
                <a:t>可维护性</a:t>
              </a: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3436A8E2-4769-8B49-938B-8E7E8E3D4624}"/>
              </a:ext>
            </a:extLst>
          </p:cNvPr>
          <p:cNvSpPr txBox="1"/>
          <p:nvPr/>
        </p:nvSpPr>
        <p:spPr>
          <a:xfrm>
            <a:off x="1120776" y="4391026"/>
            <a:ext cx="2519045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响应时间</a:t>
            </a:r>
            <a:endParaRPr lang="en-US" altLang="zh-CN" dirty="0">
              <a:latin typeface="Arial"/>
              <a:ea typeface="微软雅黑"/>
              <a:sym typeface="Arial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并发时间</a:t>
            </a:r>
            <a:endParaRPr lang="en-US" altLang="zh-CN" dirty="0">
              <a:latin typeface="Arial"/>
              <a:ea typeface="微软雅黑"/>
              <a:sym typeface="Arial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缓存命中率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31CB880-CC41-99CE-83DE-D3014EA57C40}"/>
              </a:ext>
            </a:extLst>
          </p:cNvPr>
          <p:cNvSpPr txBox="1"/>
          <p:nvPr/>
        </p:nvSpPr>
        <p:spPr>
          <a:xfrm>
            <a:off x="4783456" y="4391026"/>
            <a:ext cx="2519045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浏览器</a:t>
            </a:r>
            <a:endParaRPr lang="en-US" altLang="zh-CN" dirty="0">
              <a:latin typeface="Arial"/>
              <a:ea typeface="微软雅黑"/>
              <a:sym typeface="Arial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移动端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4B972B1-08E3-8010-0D16-66E615A68811}"/>
              </a:ext>
            </a:extLst>
          </p:cNvPr>
          <p:cNvSpPr txBox="1"/>
          <p:nvPr/>
        </p:nvSpPr>
        <p:spPr>
          <a:xfrm>
            <a:off x="3000376" y="1182370"/>
            <a:ext cx="2519045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数据加密</a:t>
            </a:r>
            <a:endParaRPr lang="en-US" altLang="zh-CN" dirty="0">
              <a:latin typeface="Arial"/>
              <a:ea typeface="微软雅黑"/>
              <a:sym typeface="Arial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防刷机制</a:t>
            </a:r>
            <a:endParaRPr lang="en-US" altLang="zh-CN" dirty="0">
              <a:latin typeface="Arial"/>
              <a:ea typeface="微软雅黑"/>
              <a:sym typeface="Arial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灾备方案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721E77A-BFC6-41CA-A436-ED9469583EE8}"/>
              </a:ext>
            </a:extLst>
          </p:cNvPr>
          <p:cNvSpPr txBox="1"/>
          <p:nvPr/>
        </p:nvSpPr>
        <p:spPr>
          <a:xfrm>
            <a:off x="6672581" y="1735858"/>
            <a:ext cx="2519045" cy="777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监控</a:t>
            </a:r>
            <a:endParaRPr lang="en-US" altLang="zh-CN" dirty="0">
              <a:latin typeface="Arial"/>
              <a:ea typeface="微软雅黑"/>
              <a:sym typeface="Arial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/>
                <a:ea typeface="微软雅黑"/>
                <a:sym typeface="Arial"/>
              </a:rPr>
              <a:t>日志</a:t>
            </a:r>
            <a:endParaRPr lang="zh-CN" altLang="en-US" sz="1400" dirty="0">
              <a:latin typeface="Arial"/>
              <a:ea typeface="微软雅黑"/>
              <a:sym typeface="Arial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379D7E6-7BEA-DD5C-3AC0-110DE270EBA5}"/>
              </a:ext>
            </a:extLst>
          </p:cNvPr>
          <p:cNvGrpSpPr/>
          <p:nvPr/>
        </p:nvGrpSpPr>
        <p:grpSpPr>
          <a:xfrm>
            <a:off x="793749" y="292954"/>
            <a:ext cx="3197226" cy="646430"/>
            <a:chOff x="329" y="76"/>
            <a:chExt cx="5035" cy="101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B420FDA-FB34-25B8-A008-F51B8F4B931A}"/>
                </a:ext>
              </a:extLst>
            </p:cNvPr>
            <p:cNvSpPr/>
            <p:nvPr/>
          </p:nvSpPr>
          <p:spPr>
            <a:xfrm>
              <a:off x="329" y="394"/>
              <a:ext cx="382" cy="382"/>
            </a:xfrm>
            <a:prstGeom prst="ellipse">
              <a:avLst/>
            </a:prstGeom>
            <a:solidFill>
              <a:srgbClr val="E68D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微软雅黑"/>
                <a:sym typeface="Arial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E480F7-FB63-696B-443F-564B32DCDF3D}"/>
                </a:ext>
              </a:extLst>
            </p:cNvPr>
            <p:cNvSpPr/>
            <p:nvPr/>
          </p:nvSpPr>
          <p:spPr>
            <a:xfrm>
              <a:off x="711" y="76"/>
              <a:ext cx="4653" cy="10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pPr algn="ctr"/>
              <a:r>
                <a:rPr lang="zh-CN" altLang="en-US" sz="3600" dirty="0">
                  <a:ln w="15875">
                    <a:noFill/>
                  </a:ln>
                  <a:solidFill>
                    <a:srgbClr val="E68D97"/>
                  </a:solidFill>
                  <a:latin typeface="字体家AI造字剑客" pitchFamily="66" charset="-122"/>
                  <a:ea typeface="字体家AI造字剑客" pitchFamily="66" charset="-122"/>
                  <a:sym typeface="Arial"/>
                </a:rPr>
                <a:t>非功能性需求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54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2" grpId="0"/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字魂216号-文艺先锋体"/>
        <a:ea typeface="字魂216号-文艺先锋体"/>
        <a:cs typeface=""/>
      </a:majorFont>
      <a:minorFont>
        <a:latin typeface="字魂216号-文艺先锋体"/>
        <a:ea typeface="字魂216号-文艺先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666</Words>
  <Application>Microsoft Office PowerPoint</Application>
  <PresentationFormat>宽屏</PresentationFormat>
  <Paragraphs>115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微软雅黑</vt:lpstr>
      <vt:lpstr>字魂105号-简雅黑</vt:lpstr>
      <vt:lpstr>字魂216号-文艺先锋体</vt:lpstr>
      <vt:lpstr>字体家AI造字剑客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第一PPT，www.1ppt.com</dc:creator>
  <cp:keywords>www.1ppt.com</cp:keywords>
  <dc:description>第一PPT</dc:description>
  <cp:lastModifiedBy>艺丹 张</cp:lastModifiedBy>
  <cp:revision>112</cp:revision>
  <dcterms:created xsi:type="dcterms:W3CDTF">2022-03-07T07:00:44Z</dcterms:created>
  <dcterms:modified xsi:type="dcterms:W3CDTF">2025-04-17T12:09:15Z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2052-3.6.0.5672</vt:lpwstr>
  </property>
  <property fmtid="{D5CDD505-2E9C-101B-9397-08002B2CF9AE}" pid="3" name="ICV">
    <vt:lpwstr>385D43D9818B4252B661B0BF7F0B8461</vt:lpwstr>
  </property>
</Properties>
</file>